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Public Sans" charset="1" panose="00000000000000000000"/>
      <p:regular r:id="rId14"/>
    </p:embeddedFont>
    <p:embeddedFont>
      <p:font typeface="Public Sans Bold" charset="1" panose="00000000000000000000"/>
      <p:regular r:id="rId15"/>
    </p:embeddedFont>
    <p:embeddedFont>
      <p:font typeface="Public Sans Italics" charset="1" panose="00000000000000000000"/>
      <p:regular r:id="rId16"/>
    </p:embeddedFont>
    <p:embeddedFont>
      <p:font typeface="Public Sans Bold Italics" charset="1" panose="00000000000000000000"/>
      <p:regular r:id="rId17"/>
    </p:embeddedFont>
    <p:embeddedFont>
      <p:font typeface="Public Sans Thin" charset="1" panose="00000000000000000000"/>
      <p:regular r:id="rId18"/>
    </p:embeddedFont>
    <p:embeddedFont>
      <p:font typeface="Public Sans Thin Italics" charset="1" panose="00000000000000000000"/>
      <p:regular r:id="rId19"/>
    </p:embeddedFont>
    <p:embeddedFont>
      <p:font typeface="Public Sans Medium" charset="1" panose="00000000000000000000"/>
      <p:regular r:id="rId20"/>
    </p:embeddedFont>
    <p:embeddedFont>
      <p:font typeface="Public Sans Medium Italics" charset="1" panose="00000000000000000000"/>
      <p:regular r:id="rId21"/>
    </p:embeddedFont>
    <p:embeddedFont>
      <p:font typeface="Public Sans Heavy" charset="1" panose="00000000000000000000"/>
      <p:regular r:id="rId22"/>
    </p:embeddedFont>
    <p:embeddedFont>
      <p:font typeface="Public Sans Heavy Italics" charset="1" panose="00000000000000000000"/>
      <p:regular r:id="rId23"/>
    </p:embeddedFont>
    <p:embeddedFont>
      <p:font typeface="Eczar" charset="1" panose="02000603040300000004"/>
      <p:regular r:id="rId24"/>
    </p:embeddedFont>
    <p:embeddedFont>
      <p:font typeface="Eczar Bold" charset="1" panose="02000603040300000004"/>
      <p:regular r:id="rId25"/>
    </p:embeddedFont>
    <p:embeddedFont>
      <p:font typeface="Eczar Medium" charset="1" panose="02000603040300000004"/>
      <p:regular r:id="rId26"/>
    </p:embeddedFont>
    <p:embeddedFont>
      <p:font typeface="Eczar Semi-Bold" charset="1" panose="02000603040300000004"/>
      <p:regular r:id="rId27"/>
    </p:embeddedFont>
    <p:embeddedFont>
      <p:font typeface="Eczar Ultra-Bold" charset="1" panose="02000603040300000004"/>
      <p:regular r:id="rId28"/>
    </p:embeddedFont>
    <p:embeddedFont>
      <p:font typeface="Alice" charset="1" panose="00000500000000000000"/>
      <p:regular r:id="rId29"/>
    </p:embeddedFont>
    <p:embeddedFont>
      <p:font typeface="Alice Bold" charset="1" panose="00000500000000000000"/>
      <p:regular r:id="rId30"/>
    </p:embeddedFont>
    <p:embeddedFont>
      <p:font typeface="Alice Italics" charset="1" panose="00000500000000000000"/>
      <p:regular r:id="rId31"/>
    </p:embeddedFont>
    <p:embeddedFont>
      <p:font typeface="Alice Bold Italics"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slides/slide22.xml" Type="http://schemas.openxmlformats.org/officeDocument/2006/relationships/slide"/><Relationship Id="rId55" Target="slides/slide23.xml" Type="http://schemas.openxmlformats.org/officeDocument/2006/relationships/slide"/><Relationship Id="rId56"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4299036" y="6129363"/>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1485900" y="-133993"/>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1474364" y="2985040"/>
            <a:ext cx="15339273" cy="2975610"/>
          </a:xfrm>
          <a:prstGeom prst="rect">
            <a:avLst/>
          </a:prstGeom>
        </p:spPr>
        <p:txBody>
          <a:bodyPr anchor="t" rtlCol="false" tIns="0" lIns="0" bIns="0" rIns="0">
            <a:spAutoFit/>
          </a:bodyPr>
          <a:lstStyle/>
          <a:p>
            <a:pPr algn="ctr">
              <a:lnSpc>
                <a:spcPts val="5865"/>
              </a:lnSpc>
            </a:pPr>
            <a:r>
              <a:rPr lang="en-US" sz="5100">
                <a:solidFill>
                  <a:srgbClr val="273384"/>
                </a:solidFill>
                <a:latin typeface="Eczar Bold"/>
              </a:rPr>
              <a:t>COMPARATIVE ANALYSIS </a:t>
            </a:r>
          </a:p>
          <a:p>
            <a:pPr algn="ctr">
              <a:lnSpc>
                <a:spcPts val="5865"/>
              </a:lnSpc>
            </a:pPr>
            <a:r>
              <a:rPr lang="en-US" sz="5100">
                <a:solidFill>
                  <a:srgbClr val="273384"/>
                </a:solidFill>
                <a:latin typeface="Eczar Bold"/>
              </a:rPr>
              <a:t>ON IRONY PERCEPTION </a:t>
            </a:r>
          </a:p>
          <a:p>
            <a:pPr algn="ctr">
              <a:lnSpc>
                <a:spcPts val="5865"/>
              </a:lnSpc>
            </a:pPr>
            <a:r>
              <a:rPr lang="en-US" sz="5100">
                <a:solidFill>
                  <a:srgbClr val="273384"/>
                </a:solidFill>
                <a:latin typeface="Eczar Bold"/>
              </a:rPr>
              <a:t>OF KAZAKH AND CHINESE SPEAKERS </a:t>
            </a:r>
          </a:p>
          <a:p>
            <a:pPr algn="ctr">
              <a:lnSpc>
                <a:spcPts val="5865"/>
              </a:lnSpc>
            </a:pPr>
            <a:r>
              <a:rPr lang="en-US" sz="5100">
                <a:solidFill>
                  <a:srgbClr val="273384"/>
                </a:solidFill>
                <a:latin typeface="Eczar Bold"/>
              </a:rPr>
              <a:t>IN ONLINE COMMUNICATION </a:t>
            </a:r>
          </a:p>
        </p:txBody>
      </p:sp>
      <p:sp>
        <p:nvSpPr>
          <p:cNvPr name="Freeform 9" id="9"/>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3442328">
            <a:off x="12825798" y="3146126"/>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8601547" y="7720212"/>
            <a:ext cx="9525" cy="542925"/>
          </a:xfrm>
          <a:prstGeom prst="rect">
            <a:avLst/>
          </a:prstGeom>
        </p:spPr>
        <p:txBody>
          <a:bodyPr anchor="t" rtlCol="false" tIns="0" lIns="0" bIns="0" rIns="0">
            <a:spAutoFit/>
          </a:bodyPr>
          <a:lstStyle/>
          <a:p>
            <a:pPr algn="ctr">
              <a:lnSpc>
                <a:spcPts val="4320"/>
              </a:lnSpc>
              <a:spcBef>
                <a:spcPct val="0"/>
              </a:spcBef>
            </a:pPr>
          </a:p>
        </p:txBody>
      </p:sp>
      <p:sp>
        <p:nvSpPr>
          <p:cNvPr name="TextBox 12" id="12"/>
          <p:cNvSpPr txBox="true"/>
          <p:nvPr/>
        </p:nvSpPr>
        <p:spPr>
          <a:xfrm rot="0">
            <a:off x="4010040" y="7915300"/>
            <a:ext cx="10654159" cy="542925"/>
          </a:xfrm>
          <a:prstGeom prst="rect">
            <a:avLst/>
          </a:prstGeom>
        </p:spPr>
        <p:txBody>
          <a:bodyPr anchor="t" rtlCol="false" tIns="0" lIns="0" bIns="0" rIns="0">
            <a:spAutoFit/>
          </a:bodyPr>
          <a:lstStyle/>
          <a:p>
            <a:pPr algn="ctr">
              <a:lnSpc>
                <a:spcPts val="4320"/>
              </a:lnSpc>
              <a:spcBef>
                <a:spcPct val="0"/>
              </a:spcBef>
            </a:pPr>
            <a:r>
              <a:rPr lang="en-US" sz="3600">
                <a:solidFill>
                  <a:srgbClr val="273384"/>
                </a:solidFill>
                <a:latin typeface="Eczar Bold"/>
              </a:rPr>
              <a:t>Group members: Minar, Aida, Zhansulu, Akerke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2968580" y="409575"/>
            <a:ext cx="12350839"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273384"/>
                </a:solidFill>
                <a:latin typeface="Eczar Bold"/>
              </a:rPr>
              <a:t>Kazakh Sample Stimuli</a:t>
            </a:r>
          </a:p>
        </p:txBody>
      </p:sp>
      <p:pic>
        <p:nvPicPr>
          <p:cNvPr name="Picture 3" id="3"/>
          <p:cNvPicPr>
            <a:picLocks noChangeAspect="true"/>
          </p:cNvPicPr>
          <p:nvPr/>
        </p:nvPicPr>
        <p:blipFill>
          <a:blip r:embed="rId2"/>
          <a:stretch>
            <a:fillRect/>
          </a:stretch>
        </p:blipFill>
        <p:spPr>
          <a:xfrm rot="0">
            <a:off x="-447601" y="1334815"/>
            <a:ext cx="9018043" cy="8138881"/>
          </a:xfrm>
          <a:prstGeom prst="rect">
            <a:avLst/>
          </a:prstGeom>
        </p:spPr>
      </p:pic>
      <p:sp>
        <p:nvSpPr>
          <p:cNvPr name="Freeform 4" id="4"/>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3"/>
            <a:stretch>
              <a:fillRect l="-17736" t="0" r="0" b="0"/>
            </a:stretch>
          </a:blipFill>
        </p:spPr>
      </p:sp>
      <p:sp>
        <p:nvSpPr>
          <p:cNvPr name="Freeform 5" id="5"/>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3"/>
            <a:stretch>
              <a:fillRect l="-17736" t="0" r="0" b="0"/>
            </a:stretch>
          </a:blipFill>
        </p:spPr>
      </p:sp>
      <p:sp>
        <p:nvSpPr>
          <p:cNvPr name="TextBox 6" id="6"/>
          <p:cNvSpPr txBox="true"/>
          <p:nvPr/>
        </p:nvSpPr>
        <p:spPr>
          <a:xfrm rot="0">
            <a:off x="8756439" y="2200593"/>
            <a:ext cx="8998934" cy="35998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73384"/>
                </a:solidFill>
                <a:latin typeface="Alice"/>
              </a:rPr>
              <a:t>16 questions </a:t>
            </a:r>
          </a:p>
          <a:p>
            <a:pPr marL="734059" indent="-367030" lvl="1">
              <a:lnSpc>
                <a:spcPts val="4759"/>
              </a:lnSpc>
              <a:buFont typeface="Arial"/>
              <a:buChar char="•"/>
            </a:pPr>
            <a:r>
              <a:rPr lang="en-US" sz="3399">
                <a:solidFill>
                  <a:srgbClr val="273384"/>
                </a:solidFill>
                <a:latin typeface="Alice"/>
              </a:rPr>
              <a:t>8 fillers </a:t>
            </a:r>
          </a:p>
          <a:p>
            <a:pPr marL="734059" indent="-367030" lvl="1">
              <a:lnSpc>
                <a:spcPts val="4759"/>
              </a:lnSpc>
              <a:buFont typeface="Arial"/>
              <a:buChar char="•"/>
            </a:pPr>
            <a:r>
              <a:rPr lang="en-US" sz="3399">
                <a:solidFill>
                  <a:srgbClr val="273384"/>
                </a:solidFill>
                <a:latin typeface="Alice"/>
              </a:rPr>
              <a:t>8 stimuli </a:t>
            </a:r>
          </a:p>
          <a:p>
            <a:pPr marL="734059" indent="-367030" lvl="1">
              <a:lnSpc>
                <a:spcPts val="4759"/>
              </a:lnSpc>
              <a:buFont typeface="Arial"/>
              <a:buChar char="•"/>
            </a:pPr>
            <a:r>
              <a:rPr lang="en-US" sz="3399">
                <a:solidFill>
                  <a:srgbClr val="273384"/>
                </a:solidFill>
                <a:latin typeface="Alice"/>
                <a:ea typeface="Alice"/>
              </a:rPr>
              <a:t>4 conditions (no emoji, with 😂, with 🙂,  with 😉)</a:t>
            </a:r>
          </a:p>
          <a:p>
            <a:pPr marL="734059" indent="-367030" lvl="1">
              <a:lnSpc>
                <a:spcPts val="4759"/>
              </a:lnSpc>
              <a:buFont typeface="Arial"/>
              <a:buChar char="•"/>
            </a:pPr>
            <a:r>
              <a:rPr lang="en-US" sz="3399">
                <a:solidFill>
                  <a:srgbClr val="273384"/>
                </a:solidFill>
                <a:latin typeface="Alice"/>
              </a:rPr>
              <a:t>each condition had 2 questions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522200" y="7720766"/>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3" id="3"/>
          <p:cNvSpPr/>
          <p:nvPr/>
        </p:nvSpPr>
        <p:spPr>
          <a:xfrm flipH="true" flipV="false" rot="-9560830">
            <a:off x="6938612" y="8331418"/>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4" id="4"/>
          <p:cNvSpPr/>
          <p:nvPr/>
        </p:nvSpPr>
        <p:spPr>
          <a:xfrm flipH="false" flipV="false" rot="0">
            <a:off x="152201" y="6320688"/>
            <a:ext cx="8308761" cy="2251177"/>
          </a:xfrm>
          <a:custGeom>
            <a:avLst/>
            <a:gdLst/>
            <a:ahLst/>
            <a:cxnLst/>
            <a:rect r="r" b="b" t="t" l="l"/>
            <a:pathLst>
              <a:path h="2251177" w="8308761">
                <a:moveTo>
                  <a:pt x="0" y="0"/>
                </a:moveTo>
                <a:lnTo>
                  <a:pt x="8308761" y="0"/>
                </a:lnTo>
                <a:lnTo>
                  <a:pt x="8308761" y="2251177"/>
                </a:lnTo>
                <a:lnTo>
                  <a:pt x="0" y="2251177"/>
                </a:lnTo>
                <a:lnTo>
                  <a:pt x="0" y="0"/>
                </a:lnTo>
                <a:close/>
              </a:path>
            </a:pathLst>
          </a:custGeom>
          <a:blipFill>
            <a:blip r:embed="rId3"/>
            <a:stretch>
              <a:fillRect l="0" t="0" r="0" b="0"/>
            </a:stretch>
          </a:blipFill>
        </p:spPr>
      </p:sp>
      <p:sp>
        <p:nvSpPr>
          <p:cNvPr name="Freeform 5" id="5"/>
          <p:cNvSpPr/>
          <p:nvPr/>
        </p:nvSpPr>
        <p:spPr>
          <a:xfrm flipH="false" flipV="false" rot="0">
            <a:off x="152201" y="1500505"/>
            <a:ext cx="8308761" cy="3579159"/>
          </a:xfrm>
          <a:custGeom>
            <a:avLst/>
            <a:gdLst/>
            <a:ahLst/>
            <a:cxnLst/>
            <a:rect r="r" b="b" t="t" l="l"/>
            <a:pathLst>
              <a:path h="3579159" w="8308761">
                <a:moveTo>
                  <a:pt x="0" y="0"/>
                </a:moveTo>
                <a:lnTo>
                  <a:pt x="8308761" y="0"/>
                </a:lnTo>
                <a:lnTo>
                  <a:pt x="8308761" y="3579159"/>
                </a:lnTo>
                <a:lnTo>
                  <a:pt x="0" y="3579159"/>
                </a:lnTo>
                <a:lnTo>
                  <a:pt x="0" y="0"/>
                </a:lnTo>
                <a:close/>
              </a:path>
            </a:pathLst>
          </a:custGeom>
          <a:blipFill>
            <a:blip r:embed="rId4"/>
            <a:stretch>
              <a:fillRect l="0" t="0" r="0" b="0"/>
            </a:stretch>
          </a:blipFill>
        </p:spPr>
      </p:sp>
      <p:sp>
        <p:nvSpPr>
          <p:cNvPr name="TextBox 6" id="6"/>
          <p:cNvSpPr txBox="true"/>
          <p:nvPr/>
        </p:nvSpPr>
        <p:spPr>
          <a:xfrm rot="0">
            <a:off x="2968580" y="419100"/>
            <a:ext cx="12350839" cy="847725"/>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273384"/>
                </a:solidFill>
                <a:latin typeface="Eczar Bold"/>
              </a:rPr>
              <a:t>Kazakh Sample Stimuli-Filler</a:t>
            </a:r>
          </a:p>
        </p:txBody>
      </p:sp>
      <p:sp>
        <p:nvSpPr>
          <p:cNvPr name="TextBox 7" id="7"/>
          <p:cNvSpPr txBox="true"/>
          <p:nvPr/>
        </p:nvSpPr>
        <p:spPr>
          <a:xfrm rot="0">
            <a:off x="8819334" y="1414780"/>
            <a:ext cx="8998934" cy="3599815"/>
          </a:xfrm>
          <a:prstGeom prst="rect">
            <a:avLst/>
          </a:prstGeom>
        </p:spPr>
        <p:txBody>
          <a:bodyPr anchor="t" rtlCol="false" tIns="0" lIns="0" bIns="0" rIns="0">
            <a:spAutoFit/>
          </a:bodyPr>
          <a:lstStyle/>
          <a:p>
            <a:pPr>
              <a:lnSpc>
                <a:spcPts val="4759"/>
              </a:lnSpc>
            </a:pPr>
            <a:r>
              <a:rPr lang="en-US" sz="3399">
                <a:solidFill>
                  <a:srgbClr val="273384"/>
                </a:solidFill>
                <a:latin typeface="Alice"/>
              </a:rPr>
              <a:t>Question: Will B be late?</a:t>
            </a:r>
          </a:p>
          <a:p>
            <a:pPr>
              <a:lnSpc>
                <a:spcPts val="4759"/>
              </a:lnSpc>
            </a:pPr>
            <a:r>
              <a:rPr lang="en-US" sz="3399">
                <a:solidFill>
                  <a:srgbClr val="273384"/>
                </a:solidFill>
                <a:latin typeface="Alice"/>
              </a:rPr>
              <a:t>Expected Answer: [YES]</a:t>
            </a:r>
          </a:p>
          <a:p>
            <a:pPr>
              <a:lnSpc>
                <a:spcPts val="4759"/>
              </a:lnSpc>
            </a:pPr>
            <a:r>
              <a:rPr lang="en-US" sz="3399">
                <a:solidFill>
                  <a:srgbClr val="273384"/>
                </a:solidFill>
                <a:latin typeface="Alice"/>
              </a:rPr>
              <a:t>Translation: </a:t>
            </a:r>
          </a:p>
          <a:p>
            <a:pPr>
              <a:lnSpc>
                <a:spcPts val="4759"/>
              </a:lnSpc>
            </a:pPr>
            <a:r>
              <a:rPr lang="en-US" sz="3399">
                <a:solidFill>
                  <a:srgbClr val="273384"/>
                </a:solidFill>
                <a:latin typeface="Alice"/>
              </a:rPr>
              <a:t>A: Anar has invited for today. Will you come? </a:t>
            </a:r>
          </a:p>
          <a:p>
            <a:pPr>
              <a:lnSpc>
                <a:spcPts val="4759"/>
              </a:lnSpc>
            </a:pPr>
            <a:r>
              <a:rPr lang="en-US" sz="3399">
                <a:solidFill>
                  <a:srgbClr val="273384"/>
                </a:solidFill>
                <a:latin typeface="Alice"/>
                <a:ea typeface="Alice"/>
              </a:rPr>
              <a:t>B: Yes, but it seems that I will be late  🙂</a:t>
            </a:r>
          </a:p>
          <a:p>
            <a:pPr>
              <a:lnSpc>
                <a:spcPts val="4759"/>
              </a:lnSpc>
            </a:pPr>
            <a:r>
              <a:rPr lang="en-US" sz="3399">
                <a:solidFill>
                  <a:srgbClr val="273384"/>
                </a:solidFill>
                <a:latin typeface="Alice"/>
              </a:rPr>
              <a:t>A: Okay, then see you there</a:t>
            </a:r>
            <a:r>
              <a:rPr lang="en-US" sz="3399">
                <a:solidFill>
                  <a:srgbClr val="273384"/>
                </a:solidFill>
                <a:latin typeface="Alice"/>
              </a:rPr>
              <a:t> </a:t>
            </a:r>
          </a:p>
        </p:txBody>
      </p:sp>
      <p:sp>
        <p:nvSpPr>
          <p:cNvPr name="TextBox 8" id="8"/>
          <p:cNvSpPr txBox="true"/>
          <p:nvPr/>
        </p:nvSpPr>
        <p:spPr>
          <a:xfrm rot="0">
            <a:off x="8819334" y="6234963"/>
            <a:ext cx="8998934" cy="4799965"/>
          </a:xfrm>
          <a:prstGeom prst="rect">
            <a:avLst/>
          </a:prstGeom>
        </p:spPr>
        <p:txBody>
          <a:bodyPr anchor="t" rtlCol="false" tIns="0" lIns="0" bIns="0" rIns="0">
            <a:spAutoFit/>
          </a:bodyPr>
          <a:lstStyle/>
          <a:p>
            <a:pPr>
              <a:lnSpc>
                <a:spcPts val="4759"/>
              </a:lnSpc>
            </a:pPr>
            <a:r>
              <a:rPr lang="en-US" sz="3399">
                <a:solidFill>
                  <a:srgbClr val="273384"/>
                </a:solidFill>
                <a:latin typeface="Alice"/>
              </a:rPr>
              <a:t>Question: Will B cook the dinner?</a:t>
            </a:r>
          </a:p>
          <a:p>
            <a:pPr>
              <a:lnSpc>
                <a:spcPts val="4759"/>
              </a:lnSpc>
            </a:pPr>
            <a:r>
              <a:rPr lang="en-US" sz="3399">
                <a:solidFill>
                  <a:srgbClr val="273384"/>
                </a:solidFill>
                <a:latin typeface="Alice"/>
              </a:rPr>
              <a:t>Expected Answer: [NO]</a:t>
            </a:r>
          </a:p>
          <a:p>
            <a:pPr>
              <a:lnSpc>
                <a:spcPts val="4759"/>
              </a:lnSpc>
            </a:pPr>
            <a:r>
              <a:rPr lang="en-US" sz="3399">
                <a:solidFill>
                  <a:srgbClr val="273384"/>
                </a:solidFill>
                <a:latin typeface="Alice"/>
              </a:rPr>
              <a:t>Translation: </a:t>
            </a:r>
          </a:p>
          <a:p>
            <a:pPr>
              <a:lnSpc>
                <a:spcPts val="4759"/>
              </a:lnSpc>
            </a:pPr>
            <a:r>
              <a:rPr lang="en-US" sz="3399">
                <a:solidFill>
                  <a:srgbClr val="273384"/>
                </a:solidFill>
                <a:latin typeface="Alice"/>
              </a:rPr>
              <a:t>A: I left the work. Cook the dinner before I come  </a:t>
            </a:r>
          </a:p>
          <a:p>
            <a:pPr>
              <a:lnSpc>
                <a:spcPts val="4759"/>
              </a:lnSpc>
            </a:pPr>
            <a:r>
              <a:rPr lang="en-US" sz="3399">
                <a:solidFill>
                  <a:srgbClr val="273384"/>
                </a:solidFill>
                <a:latin typeface="Alice"/>
                <a:ea typeface="Alice"/>
              </a:rPr>
              <a:t>B: In your dreams 😉    </a:t>
            </a:r>
          </a:p>
          <a:p>
            <a:pPr>
              <a:lnSpc>
                <a:spcPts val="4759"/>
              </a:lnSpc>
            </a:pPr>
          </a:p>
          <a:p>
            <a:pPr>
              <a:lnSpc>
                <a:spcPts val="4759"/>
              </a:lnSpc>
            </a:pPr>
          </a:p>
        </p:txBody>
      </p:sp>
      <p:sp>
        <p:nvSpPr>
          <p:cNvPr name="TextBox 9" id="9"/>
          <p:cNvSpPr txBox="true"/>
          <p:nvPr/>
        </p:nvSpPr>
        <p:spPr>
          <a:xfrm rot="0">
            <a:off x="2663254" y="5367020"/>
            <a:ext cx="13807010" cy="847725"/>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273384"/>
                </a:solidFill>
                <a:latin typeface="Eczar Bold"/>
                <a:ea typeface="Eczar Bold"/>
              </a:rPr>
              <a:t>Kazakh Sample Stimuli-with 😉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3" id="3"/>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TextBox 4" id="4"/>
          <p:cNvSpPr txBox="true"/>
          <p:nvPr/>
        </p:nvSpPr>
        <p:spPr>
          <a:xfrm rot="0">
            <a:off x="2968580" y="409575"/>
            <a:ext cx="12350839"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273384"/>
                </a:solidFill>
                <a:latin typeface="Eczar Bold"/>
              </a:rPr>
              <a:t>Chinese Sample Stimuli</a:t>
            </a:r>
          </a:p>
        </p:txBody>
      </p:sp>
      <p:pic>
        <p:nvPicPr>
          <p:cNvPr name="Picture 5" id="5"/>
          <p:cNvPicPr>
            <a:picLocks noChangeAspect="true"/>
          </p:cNvPicPr>
          <p:nvPr/>
        </p:nvPicPr>
        <p:blipFill>
          <a:blip r:embed="rId3"/>
          <a:stretch>
            <a:fillRect/>
          </a:stretch>
        </p:blipFill>
        <p:spPr>
          <a:xfrm rot="0">
            <a:off x="-447601" y="1334815"/>
            <a:ext cx="9018043" cy="8138881"/>
          </a:xfrm>
          <a:prstGeom prst="rect">
            <a:avLst/>
          </a:prstGeom>
        </p:spPr>
      </p:pic>
      <p:sp>
        <p:nvSpPr>
          <p:cNvPr name="TextBox 6" id="6"/>
          <p:cNvSpPr txBox="true"/>
          <p:nvPr/>
        </p:nvSpPr>
        <p:spPr>
          <a:xfrm rot="0">
            <a:off x="7217005" y="2000594"/>
            <a:ext cx="10787062" cy="23996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73384"/>
                </a:solidFill>
                <a:latin typeface="Alice"/>
              </a:rPr>
              <a:t>We have 16 questions in total</a:t>
            </a:r>
          </a:p>
          <a:p>
            <a:pPr marL="734059" indent="-367030" lvl="1">
              <a:lnSpc>
                <a:spcPts val="4759"/>
              </a:lnSpc>
              <a:buFont typeface="Arial"/>
              <a:buChar char="•"/>
            </a:pPr>
            <a:r>
              <a:rPr lang="en-US" sz="3399">
                <a:solidFill>
                  <a:srgbClr val="273384"/>
                </a:solidFill>
                <a:latin typeface="Alice"/>
              </a:rPr>
              <a:t>8 are fillers and 8 are the real testing questions</a:t>
            </a:r>
          </a:p>
          <a:p>
            <a:pPr marL="734059" indent="-367030" lvl="1">
              <a:lnSpc>
                <a:spcPts val="4759"/>
              </a:lnSpc>
              <a:buFont typeface="Arial"/>
              <a:buChar char="•"/>
            </a:pPr>
            <a:r>
              <a:rPr lang="en-US" sz="3399">
                <a:solidFill>
                  <a:srgbClr val="273384"/>
                </a:solidFill>
                <a:latin typeface="Alice"/>
              </a:rPr>
              <a:t>We have created 4 different kinds of condition</a:t>
            </a:r>
          </a:p>
          <a:p>
            <a:pPr marL="734059" indent="-367030" lvl="1">
              <a:lnSpc>
                <a:spcPts val="4759"/>
              </a:lnSpc>
              <a:buFont typeface="Arial"/>
              <a:buChar char="•"/>
            </a:pPr>
            <a:r>
              <a:rPr lang="en-US" sz="3399">
                <a:solidFill>
                  <a:srgbClr val="273384"/>
                </a:solidFill>
                <a:latin typeface="Alice"/>
              </a:rPr>
              <a:t>With each kind of emoji we have 2 stimuli involved.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285750" y="1502917"/>
            <a:ext cx="8245456" cy="3505315"/>
          </a:xfrm>
          <a:custGeom>
            <a:avLst/>
            <a:gdLst/>
            <a:ahLst/>
            <a:cxnLst/>
            <a:rect r="r" b="b" t="t" l="l"/>
            <a:pathLst>
              <a:path h="3505315" w="8245456">
                <a:moveTo>
                  <a:pt x="0" y="0"/>
                </a:moveTo>
                <a:lnTo>
                  <a:pt x="8245456" y="0"/>
                </a:lnTo>
                <a:lnTo>
                  <a:pt x="8245456" y="3505314"/>
                </a:lnTo>
                <a:lnTo>
                  <a:pt x="0" y="3505314"/>
                </a:lnTo>
                <a:lnTo>
                  <a:pt x="0" y="0"/>
                </a:lnTo>
                <a:close/>
              </a:path>
            </a:pathLst>
          </a:custGeom>
          <a:blipFill>
            <a:blip r:embed="rId2"/>
            <a:stretch>
              <a:fillRect l="0" t="0" r="0" b="0"/>
            </a:stretch>
          </a:blipFill>
        </p:spPr>
      </p:sp>
      <p:sp>
        <p:nvSpPr>
          <p:cNvPr name="TextBox 3" id="3"/>
          <p:cNvSpPr txBox="true"/>
          <p:nvPr/>
        </p:nvSpPr>
        <p:spPr>
          <a:xfrm rot="0">
            <a:off x="3356384" y="276161"/>
            <a:ext cx="10964035" cy="752539"/>
          </a:xfrm>
          <a:prstGeom prst="rect">
            <a:avLst/>
          </a:prstGeom>
        </p:spPr>
        <p:txBody>
          <a:bodyPr anchor="t" rtlCol="false" tIns="0" lIns="0" bIns="0" rIns="0">
            <a:spAutoFit/>
          </a:bodyPr>
          <a:lstStyle/>
          <a:p>
            <a:pPr algn="ctr" marL="0" indent="0" lvl="0">
              <a:lnSpc>
                <a:spcPts val="5965"/>
              </a:lnSpc>
              <a:spcBef>
                <a:spcPct val="0"/>
              </a:spcBef>
            </a:pPr>
            <a:r>
              <a:rPr lang="en-US" sz="4971">
                <a:solidFill>
                  <a:srgbClr val="273384"/>
                </a:solidFill>
                <a:latin typeface="Eczar Bold"/>
              </a:rPr>
              <a:t>Chinese Sample Stimuli-Fillers</a:t>
            </a:r>
          </a:p>
        </p:txBody>
      </p:sp>
      <p:sp>
        <p:nvSpPr>
          <p:cNvPr name="TextBox 4" id="4"/>
          <p:cNvSpPr txBox="true"/>
          <p:nvPr/>
        </p:nvSpPr>
        <p:spPr>
          <a:xfrm rot="0">
            <a:off x="9289066" y="1436242"/>
            <a:ext cx="8998934" cy="4159885"/>
          </a:xfrm>
          <a:prstGeom prst="rect">
            <a:avLst/>
          </a:prstGeom>
        </p:spPr>
        <p:txBody>
          <a:bodyPr anchor="t" rtlCol="false" tIns="0" lIns="0" bIns="0" rIns="0">
            <a:spAutoFit/>
          </a:bodyPr>
          <a:lstStyle/>
          <a:p>
            <a:pPr>
              <a:lnSpc>
                <a:spcPts val="3919"/>
              </a:lnSpc>
            </a:pPr>
            <a:r>
              <a:rPr lang="en-US" sz="2799">
                <a:solidFill>
                  <a:srgbClr val="273384"/>
                </a:solidFill>
                <a:latin typeface="Alice"/>
              </a:rPr>
              <a:t>Question: Does A think the boss is good?</a:t>
            </a:r>
          </a:p>
          <a:p>
            <a:pPr>
              <a:lnSpc>
                <a:spcPts val="3919"/>
              </a:lnSpc>
            </a:pPr>
            <a:r>
              <a:rPr lang="en-US" sz="2799">
                <a:solidFill>
                  <a:srgbClr val="273384"/>
                </a:solidFill>
                <a:latin typeface="Alice"/>
              </a:rPr>
              <a:t>Expected Answer: [YES]</a:t>
            </a:r>
          </a:p>
          <a:p>
            <a:pPr>
              <a:lnSpc>
                <a:spcPts val="3919"/>
              </a:lnSpc>
            </a:pPr>
            <a:r>
              <a:rPr lang="en-US" sz="2799">
                <a:solidFill>
                  <a:srgbClr val="273384"/>
                </a:solidFill>
                <a:latin typeface="Alice"/>
              </a:rPr>
              <a:t>Translation: </a:t>
            </a:r>
          </a:p>
          <a:p>
            <a:pPr>
              <a:lnSpc>
                <a:spcPts val="3919"/>
              </a:lnSpc>
            </a:pPr>
            <a:r>
              <a:rPr lang="en-US" sz="2799">
                <a:solidFill>
                  <a:srgbClr val="273384"/>
                </a:solidFill>
                <a:latin typeface="Alice"/>
              </a:rPr>
              <a:t>A: Did you hear that? Tomorrow afternoon is free</a:t>
            </a:r>
          </a:p>
          <a:p>
            <a:pPr>
              <a:lnSpc>
                <a:spcPts val="3919"/>
              </a:lnSpc>
            </a:pPr>
            <a:r>
              <a:rPr lang="en-US" sz="2799">
                <a:solidFill>
                  <a:srgbClr val="273384"/>
                </a:solidFill>
                <a:latin typeface="Alice"/>
                <a:ea typeface="Alice"/>
              </a:rPr>
              <a:t>B： I heard it, the boss wants us to have a good rest</a:t>
            </a:r>
          </a:p>
          <a:p>
            <a:pPr>
              <a:lnSpc>
                <a:spcPts val="3919"/>
              </a:lnSpc>
            </a:pPr>
            <a:r>
              <a:rPr lang="en-US" sz="2799">
                <a:solidFill>
                  <a:srgbClr val="273384"/>
                </a:solidFill>
                <a:latin typeface="Alice"/>
                <a:ea typeface="Alice"/>
              </a:rPr>
              <a:t>A：Our boss is really nice 😉</a:t>
            </a:r>
          </a:p>
          <a:p>
            <a:pPr>
              <a:lnSpc>
                <a:spcPts val="4759"/>
              </a:lnSpc>
            </a:pPr>
          </a:p>
          <a:p>
            <a:pPr>
              <a:lnSpc>
                <a:spcPts val="4759"/>
              </a:lnSpc>
            </a:pPr>
          </a:p>
        </p:txBody>
      </p:sp>
      <p:sp>
        <p:nvSpPr>
          <p:cNvPr name="TextBox 5" id="5"/>
          <p:cNvSpPr txBox="true"/>
          <p:nvPr/>
        </p:nvSpPr>
        <p:spPr>
          <a:xfrm rot="0">
            <a:off x="3958369" y="5143500"/>
            <a:ext cx="9760065" cy="669902"/>
          </a:xfrm>
          <a:prstGeom prst="rect">
            <a:avLst/>
          </a:prstGeom>
        </p:spPr>
        <p:txBody>
          <a:bodyPr anchor="t" rtlCol="false" tIns="0" lIns="0" bIns="0" rIns="0">
            <a:spAutoFit/>
          </a:bodyPr>
          <a:lstStyle/>
          <a:p>
            <a:pPr algn="ctr" marL="0" indent="0" lvl="0">
              <a:lnSpc>
                <a:spcPts val="5310"/>
              </a:lnSpc>
              <a:spcBef>
                <a:spcPct val="0"/>
              </a:spcBef>
            </a:pPr>
            <a:r>
              <a:rPr lang="en-US" sz="4425">
                <a:solidFill>
                  <a:srgbClr val="273384"/>
                </a:solidFill>
                <a:latin typeface="Eczar Bold"/>
                <a:ea typeface="Eczar Bold"/>
              </a:rPr>
              <a:t>Chinese Sample Stimuli-With 🙂 </a:t>
            </a:r>
          </a:p>
        </p:txBody>
      </p:sp>
      <p:sp>
        <p:nvSpPr>
          <p:cNvPr name="Freeform 6" id="6"/>
          <p:cNvSpPr/>
          <p:nvPr/>
        </p:nvSpPr>
        <p:spPr>
          <a:xfrm flipH="false" flipV="false" rot="0">
            <a:off x="285750" y="5882930"/>
            <a:ext cx="6682712" cy="4075809"/>
          </a:xfrm>
          <a:custGeom>
            <a:avLst/>
            <a:gdLst/>
            <a:ahLst/>
            <a:cxnLst/>
            <a:rect r="r" b="b" t="t" l="l"/>
            <a:pathLst>
              <a:path h="4075809" w="6682712">
                <a:moveTo>
                  <a:pt x="0" y="0"/>
                </a:moveTo>
                <a:lnTo>
                  <a:pt x="6682712" y="0"/>
                </a:lnTo>
                <a:lnTo>
                  <a:pt x="6682712" y="4075808"/>
                </a:lnTo>
                <a:lnTo>
                  <a:pt x="0" y="4075808"/>
                </a:lnTo>
                <a:lnTo>
                  <a:pt x="0" y="0"/>
                </a:lnTo>
                <a:close/>
              </a:path>
            </a:pathLst>
          </a:custGeom>
          <a:blipFill>
            <a:blip r:embed="rId3"/>
            <a:stretch>
              <a:fillRect l="0" t="0" r="0" b="0"/>
            </a:stretch>
          </a:blipFill>
        </p:spPr>
      </p:sp>
      <p:sp>
        <p:nvSpPr>
          <p:cNvPr name="TextBox 7" id="7"/>
          <p:cNvSpPr txBox="true"/>
          <p:nvPr/>
        </p:nvSpPr>
        <p:spPr>
          <a:xfrm rot="0">
            <a:off x="7988455" y="5880077"/>
            <a:ext cx="9990386" cy="4948555"/>
          </a:xfrm>
          <a:prstGeom prst="rect">
            <a:avLst/>
          </a:prstGeom>
        </p:spPr>
        <p:txBody>
          <a:bodyPr anchor="t" rtlCol="false" tIns="0" lIns="0" bIns="0" rIns="0">
            <a:spAutoFit/>
          </a:bodyPr>
          <a:lstStyle/>
          <a:p>
            <a:pPr>
              <a:lnSpc>
                <a:spcPts val="3919"/>
              </a:lnSpc>
            </a:pPr>
            <a:r>
              <a:rPr lang="en-US" sz="2799">
                <a:solidFill>
                  <a:srgbClr val="273384"/>
                </a:solidFill>
                <a:latin typeface="Alice"/>
                <a:ea typeface="Alice"/>
              </a:rPr>
              <a:t>Question： Does B think A’s boyfriend arrived early?</a:t>
            </a:r>
          </a:p>
          <a:p>
            <a:pPr>
              <a:lnSpc>
                <a:spcPts val="3919"/>
              </a:lnSpc>
            </a:pPr>
            <a:r>
              <a:rPr lang="en-US" sz="2799">
                <a:solidFill>
                  <a:srgbClr val="273384"/>
                </a:solidFill>
                <a:latin typeface="Alice"/>
              </a:rPr>
              <a:t>Expected Answer: [NO]</a:t>
            </a:r>
          </a:p>
          <a:p>
            <a:pPr>
              <a:lnSpc>
                <a:spcPts val="3919"/>
              </a:lnSpc>
            </a:pPr>
            <a:r>
              <a:rPr lang="en-US" sz="2799">
                <a:solidFill>
                  <a:srgbClr val="273384"/>
                </a:solidFill>
                <a:latin typeface="Alice"/>
              </a:rPr>
              <a:t>Translation: </a:t>
            </a:r>
          </a:p>
          <a:p>
            <a:pPr>
              <a:lnSpc>
                <a:spcPts val="3919"/>
              </a:lnSpc>
            </a:pPr>
            <a:r>
              <a:rPr lang="en-US" sz="2799">
                <a:solidFill>
                  <a:srgbClr val="273384"/>
                </a:solidFill>
                <a:latin typeface="Alice"/>
              </a:rPr>
              <a:t>A: My boyfriend and I went on a date at 5 o'clock and he didn't arrive until 7 o'clock</a:t>
            </a:r>
          </a:p>
          <a:p>
            <a:pPr>
              <a:lnSpc>
                <a:spcPts val="3919"/>
              </a:lnSpc>
            </a:pPr>
            <a:r>
              <a:rPr lang="en-US" sz="2799">
                <a:solidFill>
                  <a:srgbClr val="273384"/>
                </a:solidFill>
                <a:latin typeface="Alice"/>
              </a:rPr>
              <a:t>B: Did he remember the wrong time?</a:t>
            </a:r>
          </a:p>
          <a:p>
            <a:pPr>
              <a:lnSpc>
                <a:spcPts val="3919"/>
              </a:lnSpc>
            </a:pPr>
            <a:r>
              <a:rPr lang="en-US" sz="2799">
                <a:solidFill>
                  <a:srgbClr val="273384"/>
                </a:solidFill>
                <a:latin typeface="Alice"/>
              </a:rPr>
              <a:t>A: No, he sets this time</a:t>
            </a:r>
          </a:p>
          <a:p>
            <a:pPr>
              <a:lnSpc>
                <a:spcPts val="3919"/>
              </a:lnSpc>
            </a:pPr>
            <a:r>
              <a:rPr lang="en-US" sz="2799">
                <a:solidFill>
                  <a:srgbClr val="273384"/>
                </a:solidFill>
                <a:latin typeface="Alice"/>
                <a:ea typeface="Alice"/>
              </a:rPr>
              <a:t>B: Oh, he came really early then 🙂</a:t>
            </a:r>
          </a:p>
          <a:p>
            <a:pPr>
              <a:lnSpc>
                <a:spcPts val="3919"/>
              </a:lnSpc>
            </a:pPr>
          </a:p>
          <a:p>
            <a:pPr>
              <a:lnSpc>
                <a:spcPts val="391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1028700" y="3335746"/>
            <a:ext cx="8998934" cy="29997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73384"/>
                </a:solidFill>
                <a:latin typeface="Alice"/>
              </a:rPr>
              <a:t>Total: 62 participants </a:t>
            </a:r>
          </a:p>
          <a:p>
            <a:pPr marL="734059" indent="-367030" lvl="1">
              <a:lnSpc>
                <a:spcPts val="4759"/>
              </a:lnSpc>
              <a:buFont typeface="Arial"/>
              <a:buChar char="•"/>
            </a:pPr>
            <a:r>
              <a:rPr lang="en-US" sz="3399">
                <a:solidFill>
                  <a:srgbClr val="273384"/>
                </a:solidFill>
                <a:latin typeface="Alice"/>
              </a:rPr>
              <a:t>Kazakh speakers: 32 (32 speakers &lt; 30 y.o) </a:t>
            </a:r>
          </a:p>
          <a:p>
            <a:pPr marL="734059" indent="-367030" lvl="1">
              <a:lnSpc>
                <a:spcPts val="4759"/>
              </a:lnSpc>
              <a:buFont typeface="Arial"/>
              <a:buChar char="•"/>
            </a:pPr>
            <a:r>
              <a:rPr lang="en-US" sz="3399">
                <a:solidFill>
                  <a:srgbClr val="273384"/>
                </a:solidFill>
                <a:latin typeface="Alice"/>
              </a:rPr>
              <a:t>Chinese speakers: 30 (10 speakers &gt;30 y.o; 20 speakers &lt; 30 y. o) </a:t>
            </a:r>
          </a:p>
          <a:p>
            <a:pPr marL="734059" indent="-367030" lvl="1">
              <a:lnSpc>
                <a:spcPts val="4759"/>
              </a:lnSpc>
              <a:buFont typeface="Arial"/>
              <a:buChar char="•"/>
            </a:pPr>
            <a:r>
              <a:rPr lang="en-US" sz="3399">
                <a:solidFill>
                  <a:srgbClr val="273384"/>
                </a:solidFill>
                <a:latin typeface="Alice"/>
              </a:rPr>
              <a:t>Age range: 18-54 </a:t>
            </a:r>
          </a:p>
        </p:txBody>
      </p:sp>
      <p:pic>
        <p:nvPicPr>
          <p:cNvPr name="Picture 3" id="3"/>
          <p:cNvPicPr>
            <a:picLocks noChangeAspect="true"/>
          </p:cNvPicPr>
          <p:nvPr/>
        </p:nvPicPr>
        <p:blipFill>
          <a:blip r:embed="rId2"/>
          <a:stretch>
            <a:fillRect/>
          </a:stretch>
        </p:blipFill>
        <p:spPr>
          <a:xfrm rot="0">
            <a:off x="7103715" y="2270985"/>
            <a:ext cx="11869886" cy="7628967"/>
          </a:xfrm>
          <a:prstGeom prst="rect">
            <a:avLst/>
          </a:prstGeom>
        </p:spPr>
      </p:pic>
      <p:sp>
        <p:nvSpPr>
          <p:cNvPr name="Freeform 4" id="4"/>
          <p:cNvSpPr/>
          <p:nvPr/>
        </p:nvSpPr>
        <p:spPr>
          <a:xfrm flipH="false" flipV="false" rot="0">
            <a:off x="1442711" y="7294789"/>
            <a:ext cx="974818" cy="2755669"/>
          </a:xfrm>
          <a:custGeom>
            <a:avLst/>
            <a:gdLst/>
            <a:ahLst/>
            <a:cxnLst/>
            <a:rect r="r" b="b" t="t" l="l"/>
            <a:pathLst>
              <a:path h="2755669" w="974818">
                <a:moveTo>
                  <a:pt x="0" y="0"/>
                </a:moveTo>
                <a:lnTo>
                  <a:pt x="974818" y="0"/>
                </a:lnTo>
                <a:lnTo>
                  <a:pt x="974818" y="2755670"/>
                </a:lnTo>
                <a:lnTo>
                  <a:pt x="0" y="2755670"/>
                </a:lnTo>
                <a:lnTo>
                  <a:pt x="0" y="0"/>
                </a:lnTo>
                <a:close/>
              </a:path>
            </a:pathLst>
          </a:custGeom>
          <a:blipFill>
            <a:blip r:embed="rId3"/>
            <a:stretch>
              <a:fillRect l="0" t="0" r="0" b="0"/>
            </a:stretch>
          </a:blipFill>
        </p:spPr>
      </p:sp>
      <p:sp>
        <p:nvSpPr>
          <p:cNvPr name="Freeform 5" id="5"/>
          <p:cNvSpPr/>
          <p:nvPr/>
        </p:nvSpPr>
        <p:spPr>
          <a:xfrm flipH="false" flipV="false" rot="0">
            <a:off x="2417529" y="7294789"/>
            <a:ext cx="998930" cy="2755669"/>
          </a:xfrm>
          <a:custGeom>
            <a:avLst/>
            <a:gdLst/>
            <a:ahLst/>
            <a:cxnLst/>
            <a:rect r="r" b="b" t="t" l="l"/>
            <a:pathLst>
              <a:path h="2755669" w="998930">
                <a:moveTo>
                  <a:pt x="0" y="0"/>
                </a:moveTo>
                <a:lnTo>
                  <a:pt x="998930" y="0"/>
                </a:lnTo>
                <a:lnTo>
                  <a:pt x="998930" y="2755670"/>
                </a:lnTo>
                <a:lnTo>
                  <a:pt x="0" y="2755670"/>
                </a:lnTo>
                <a:lnTo>
                  <a:pt x="0" y="0"/>
                </a:lnTo>
                <a:close/>
              </a:path>
            </a:pathLst>
          </a:custGeom>
          <a:blipFill>
            <a:blip r:embed="rId4"/>
            <a:stretch>
              <a:fillRect l="0" t="0" r="0" b="0"/>
            </a:stretch>
          </a:blipFill>
        </p:spPr>
      </p:sp>
      <p:sp>
        <p:nvSpPr>
          <p:cNvPr name="TextBox 6" id="6"/>
          <p:cNvSpPr txBox="true"/>
          <p:nvPr/>
        </p:nvSpPr>
        <p:spPr>
          <a:xfrm rot="0">
            <a:off x="2968580" y="1019175"/>
            <a:ext cx="12350839"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273384"/>
                </a:solidFill>
                <a:latin typeface="Eczar Bold"/>
              </a:rPr>
              <a:t>Participants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2114654" y="840807"/>
            <a:ext cx="14058691"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Our results (Raw data) </a:t>
            </a:r>
          </a:p>
        </p:txBody>
      </p:sp>
      <p:sp>
        <p:nvSpPr>
          <p:cNvPr name="Freeform 3" id="3"/>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4" id="4"/>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6" id="6"/>
          <p:cNvSpPr/>
          <p:nvPr/>
        </p:nvSpPr>
        <p:spPr>
          <a:xfrm flipH="false" flipV="false" rot="0">
            <a:off x="-3583174" y="3045077"/>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7" id="7"/>
          <p:cNvSpPr/>
          <p:nvPr/>
        </p:nvSpPr>
        <p:spPr>
          <a:xfrm flipH="false" flipV="false" rot="0">
            <a:off x="5021422" y="-3639116"/>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8" id="8"/>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graphicFrame>
        <p:nvGraphicFramePr>
          <p:cNvPr name="Table 9" id="9"/>
          <p:cNvGraphicFramePr>
            <a:graphicFrameLocks noGrp="true"/>
          </p:cNvGraphicFramePr>
          <p:nvPr/>
        </p:nvGraphicFramePr>
        <p:xfrm>
          <a:off x="336342" y="3045077"/>
          <a:ext cx="17615316" cy="4949034"/>
        </p:xfrm>
        <a:graphic>
          <a:graphicData uri="http://schemas.openxmlformats.org/drawingml/2006/table">
            <a:tbl>
              <a:tblPr/>
              <a:tblGrid>
                <a:gridCol w="1907280"/>
                <a:gridCol w="1907280"/>
                <a:gridCol w="1907280"/>
                <a:gridCol w="1907280"/>
                <a:gridCol w="1907280"/>
                <a:gridCol w="1907280"/>
                <a:gridCol w="1907280"/>
                <a:gridCol w="1907280"/>
                <a:gridCol w="2357077"/>
              </a:tblGrid>
              <a:tr h="1649678">
                <a:tc>
                  <a:txBody>
                    <a:bodyPr anchor="t" rtlCol="false"/>
                    <a:lstStyle/>
                    <a:p>
                      <a:pPr algn="ctr">
                        <a:lnSpc>
                          <a:spcPts val="3499"/>
                        </a:lnSpc>
                        <a:defRPr/>
                      </a:pPr>
                      <a:r>
                        <a:rPr lang="en-US" sz="2499">
                          <a:solidFill>
                            <a:srgbClr val="000000"/>
                          </a:solidFill>
                          <a:latin typeface="Alice Bold"/>
                        </a:rPr>
                        <a:t>Irony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lice Bold"/>
                        </a:rPr>
                        <a:t>kz</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lice Bold"/>
                        </a:rPr>
                        <a:t>cn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lice Bold"/>
                        </a:rPr>
                        <a:t>age_gr1</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lice Bold"/>
                        </a:rPr>
                        <a:t>age_gr0</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lice Bold"/>
                        </a:rPr>
                        <a:t>no emoji_kz</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lice Bold"/>
                        </a:rPr>
                        <a:t>no emoji_cn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lice Bold"/>
                        </a:rPr>
                        <a:t>emoji_kz</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lice Bold"/>
                        </a:rPr>
                        <a:t>emoji_cn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649678">
                <a:tc>
                  <a:txBody>
                    <a:bodyPr anchor="t" rtlCol="false"/>
                    <a:lstStyle/>
                    <a:p>
                      <a:pPr algn="ctr">
                        <a:lnSpc>
                          <a:spcPts val="3499"/>
                        </a:lnSpc>
                        <a:defRPr/>
                      </a:pPr>
                      <a:r>
                        <a:rPr lang="en-US" sz="2499">
                          <a:solidFill>
                            <a:srgbClr val="000000"/>
                          </a:solidFill>
                          <a:latin typeface="Alice Bold"/>
                        </a:rPr>
                        <a:t>Answer</a:t>
                      </a:r>
                      <a:endParaRPr lang="en-US" sz="1100"/>
                    </a:p>
                    <a:p>
                      <a:pPr algn="ctr">
                        <a:lnSpc>
                          <a:spcPts val="3499"/>
                        </a:lnSpc>
                      </a:pPr>
                      <a:r>
                        <a:rPr lang="en-US" sz="2499">
                          <a:solidFill>
                            <a:srgbClr val="000000"/>
                          </a:solidFill>
                          <a:latin typeface="Alice Bold"/>
                        </a:rPr>
                        <a:t>YES </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42,34% </a:t>
                      </a:r>
                      <a:endParaRPr lang="en-US" sz="1100"/>
                    </a:p>
                    <a:p>
                      <a:pPr algn="ctr">
                        <a:lnSpc>
                          <a:spcPts val="3919"/>
                        </a:lnSpc>
                      </a:pPr>
                      <a:r>
                        <a:rPr lang="en-US" sz="2799">
                          <a:solidFill>
                            <a:srgbClr val="000000"/>
                          </a:solidFill>
                          <a:latin typeface="Alice"/>
                        </a:rPr>
                        <a:t>(105)</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27,1%</a:t>
                      </a:r>
                      <a:endParaRPr lang="en-US" sz="1100"/>
                    </a:p>
                    <a:p>
                      <a:pPr algn="ctr">
                        <a:lnSpc>
                          <a:spcPts val="3919"/>
                        </a:lnSpc>
                      </a:pPr>
                      <a:r>
                        <a:rPr lang="en-US" sz="2799">
                          <a:solidFill>
                            <a:srgbClr val="000000"/>
                          </a:solidFill>
                          <a:latin typeface="Alice"/>
                        </a:rPr>
                        <a:t>(64)</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35,8%</a:t>
                      </a:r>
                      <a:r>
                        <a:rPr lang="en-US" sz="2799">
                          <a:solidFill>
                            <a:srgbClr val="000000"/>
                          </a:solidFill>
                          <a:latin typeface="Alice"/>
                        </a:rPr>
                        <a:t>(145)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30,4% </a:t>
                      </a:r>
                      <a:r>
                        <a:rPr lang="en-US" sz="2799">
                          <a:solidFill>
                            <a:srgbClr val="000000"/>
                          </a:solidFill>
                          <a:latin typeface="Alice"/>
                        </a:rPr>
                        <a:t>(24)</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35,5%</a:t>
                      </a:r>
                      <a:endParaRPr lang="en-US" sz="1100"/>
                    </a:p>
                    <a:p>
                      <a:pPr algn="ctr">
                        <a:lnSpc>
                          <a:spcPts val="3919"/>
                        </a:lnSpc>
                      </a:pPr>
                      <a:r>
                        <a:rPr lang="en-US" sz="2799">
                          <a:solidFill>
                            <a:srgbClr val="000000"/>
                          </a:solidFill>
                          <a:latin typeface="Alice"/>
                        </a:rPr>
                        <a:t>(22)</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27,1%</a:t>
                      </a:r>
                      <a:endParaRPr lang="en-US" sz="1100"/>
                    </a:p>
                    <a:p>
                      <a:pPr algn="ctr">
                        <a:lnSpc>
                          <a:spcPts val="3919"/>
                        </a:lnSpc>
                      </a:pPr>
                      <a:r>
                        <a:rPr lang="en-US" sz="2799">
                          <a:solidFill>
                            <a:srgbClr val="000000"/>
                          </a:solidFill>
                          <a:latin typeface="Alice"/>
                        </a:rPr>
                        <a:t>(16)</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44,6%</a:t>
                      </a:r>
                      <a:endParaRPr lang="en-US" sz="1100"/>
                    </a:p>
                    <a:p>
                      <a:pPr algn="ctr">
                        <a:lnSpc>
                          <a:spcPts val="3919"/>
                        </a:lnSpc>
                      </a:pPr>
                      <a:r>
                        <a:rPr lang="en-US" sz="2799">
                          <a:solidFill>
                            <a:srgbClr val="000000"/>
                          </a:solidFill>
                          <a:latin typeface="Alice"/>
                        </a:rPr>
                        <a:t>(83)</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27,1%</a:t>
                      </a:r>
                      <a:endParaRPr lang="en-US" sz="1100"/>
                    </a:p>
                    <a:p>
                      <a:pPr algn="ctr">
                        <a:lnSpc>
                          <a:spcPts val="3919"/>
                        </a:lnSpc>
                      </a:pPr>
                      <a:r>
                        <a:rPr lang="en-US" sz="2799">
                          <a:solidFill>
                            <a:srgbClr val="000000"/>
                          </a:solidFill>
                          <a:latin typeface="Alice"/>
                        </a:rPr>
                        <a:t>(48)</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649678">
                <a:tc>
                  <a:txBody>
                    <a:bodyPr anchor="t" rtlCol="false"/>
                    <a:lstStyle/>
                    <a:p>
                      <a:pPr algn="ctr">
                        <a:lnSpc>
                          <a:spcPts val="3499"/>
                        </a:lnSpc>
                        <a:defRPr/>
                      </a:pPr>
                      <a:r>
                        <a:rPr lang="en-US" sz="2499">
                          <a:solidFill>
                            <a:srgbClr val="000000"/>
                          </a:solidFill>
                          <a:latin typeface="Alice Bold"/>
                        </a:rPr>
                        <a:t>answer NO</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57,66%</a:t>
                      </a:r>
                      <a:r>
                        <a:rPr lang="en-US" sz="2799">
                          <a:solidFill>
                            <a:srgbClr val="000000"/>
                          </a:solidFill>
                          <a:latin typeface="Alice"/>
                        </a:rPr>
                        <a:t>(143)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72,9%</a:t>
                      </a:r>
                      <a:endParaRPr lang="en-US" sz="1100"/>
                    </a:p>
                    <a:p>
                      <a:pPr algn="ctr">
                        <a:lnSpc>
                          <a:spcPts val="3919"/>
                        </a:lnSpc>
                      </a:pPr>
                      <a:r>
                        <a:rPr lang="en-US" sz="2799">
                          <a:solidFill>
                            <a:srgbClr val="000000"/>
                          </a:solidFill>
                          <a:latin typeface="Alice"/>
                        </a:rPr>
                        <a:t>(172)</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64,2% </a:t>
                      </a:r>
                      <a:r>
                        <a:rPr lang="en-US" sz="2799">
                          <a:solidFill>
                            <a:srgbClr val="000000"/>
                          </a:solidFill>
                          <a:latin typeface="Alice"/>
                        </a:rPr>
                        <a:t>(260)</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69,6%</a:t>
                      </a:r>
                      <a:r>
                        <a:rPr lang="en-US" sz="2799">
                          <a:solidFill>
                            <a:srgbClr val="000000"/>
                          </a:solidFill>
                          <a:latin typeface="Alice"/>
                        </a:rPr>
                        <a:t> (55)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64,5% </a:t>
                      </a:r>
                      <a:r>
                        <a:rPr lang="en-US" sz="2799">
                          <a:solidFill>
                            <a:srgbClr val="000000"/>
                          </a:solidFill>
                          <a:latin typeface="Alice"/>
                        </a:rPr>
                        <a:t>(40)</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72,9%</a:t>
                      </a:r>
                      <a:endParaRPr lang="en-US" sz="1100"/>
                    </a:p>
                    <a:p>
                      <a:pPr algn="ctr">
                        <a:lnSpc>
                          <a:spcPts val="3919"/>
                        </a:lnSpc>
                      </a:pPr>
                      <a:r>
                        <a:rPr lang="en-US" sz="2799">
                          <a:solidFill>
                            <a:srgbClr val="000000"/>
                          </a:solidFill>
                          <a:latin typeface="Alice"/>
                        </a:rPr>
                        <a:t>(43)</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55,4%</a:t>
                      </a:r>
                      <a:r>
                        <a:rPr lang="en-US" sz="2799">
                          <a:solidFill>
                            <a:srgbClr val="000000"/>
                          </a:solidFill>
                          <a:latin typeface="Alice"/>
                        </a:rPr>
                        <a:t>(103)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lice Bold"/>
                        </a:rPr>
                        <a:t>72,9%</a:t>
                      </a:r>
                      <a:endParaRPr lang="en-US" sz="1100"/>
                    </a:p>
                    <a:p>
                      <a:pPr algn="ctr">
                        <a:lnSpc>
                          <a:spcPts val="3919"/>
                        </a:lnSpc>
                      </a:pPr>
                      <a:r>
                        <a:rPr lang="en-US" sz="2799">
                          <a:solidFill>
                            <a:srgbClr val="000000"/>
                          </a:solidFill>
                          <a:latin typeface="Alice"/>
                        </a:rPr>
                        <a:t>(129)</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10" id="10"/>
          <p:cNvSpPr txBox="true"/>
          <p:nvPr/>
        </p:nvSpPr>
        <p:spPr>
          <a:xfrm rot="0">
            <a:off x="3293527" y="2267109"/>
            <a:ext cx="1727895" cy="599440"/>
          </a:xfrm>
          <a:prstGeom prst="rect">
            <a:avLst/>
          </a:prstGeom>
        </p:spPr>
        <p:txBody>
          <a:bodyPr anchor="t" rtlCol="false" tIns="0" lIns="0" bIns="0" rIns="0">
            <a:spAutoFit/>
          </a:bodyPr>
          <a:lstStyle/>
          <a:p>
            <a:pPr>
              <a:lnSpc>
                <a:spcPts val="4759"/>
              </a:lnSpc>
            </a:pPr>
            <a:r>
              <a:rPr lang="en-US" sz="3399">
                <a:solidFill>
                  <a:srgbClr val="273384"/>
                </a:solidFill>
                <a:latin typeface="Alice Bold"/>
              </a:rPr>
              <a:t>language</a:t>
            </a:r>
          </a:p>
        </p:txBody>
      </p:sp>
      <p:sp>
        <p:nvSpPr>
          <p:cNvPr name="TextBox 11" id="11"/>
          <p:cNvSpPr txBox="true"/>
          <p:nvPr/>
        </p:nvSpPr>
        <p:spPr>
          <a:xfrm rot="0">
            <a:off x="7433064" y="2267109"/>
            <a:ext cx="749796" cy="599440"/>
          </a:xfrm>
          <a:prstGeom prst="rect">
            <a:avLst/>
          </a:prstGeom>
        </p:spPr>
        <p:txBody>
          <a:bodyPr anchor="t" rtlCol="false" tIns="0" lIns="0" bIns="0" rIns="0">
            <a:spAutoFit/>
          </a:bodyPr>
          <a:lstStyle/>
          <a:p>
            <a:pPr>
              <a:lnSpc>
                <a:spcPts val="4759"/>
              </a:lnSpc>
            </a:pPr>
            <a:r>
              <a:rPr lang="en-US" sz="3399">
                <a:solidFill>
                  <a:srgbClr val="273384"/>
                </a:solidFill>
                <a:latin typeface="Alice Bold"/>
              </a:rPr>
              <a:t>age</a:t>
            </a:r>
            <a:r>
              <a:rPr lang="en-US" sz="3399">
                <a:solidFill>
                  <a:srgbClr val="273384"/>
                </a:solidFill>
                <a:latin typeface="Alice"/>
              </a:rPr>
              <a:t> </a:t>
            </a:r>
          </a:p>
        </p:txBody>
      </p:sp>
      <p:sp>
        <p:nvSpPr>
          <p:cNvPr name="TextBox 12" id="12"/>
          <p:cNvSpPr txBox="true"/>
          <p:nvPr/>
        </p:nvSpPr>
        <p:spPr>
          <a:xfrm rot="0">
            <a:off x="11064236" y="2267109"/>
            <a:ext cx="1676846" cy="599440"/>
          </a:xfrm>
          <a:prstGeom prst="rect">
            <a:avLst/>
          </a:prstGeom>
        </p:spPr>
        <p:txBody>
          <a:bodyPr anchor="t" rtlCol="false" tIns="0" lIns="0" bIns="0" rIns="0">
            <a:spAutoFit/>
          </a:bodyPr>
          <a:lstStyle/>
          <a:p>
            <a:pPr>
              <a:lnSpc>
                <a:spcPts val="4759"/>
              </a:lnSpc>
            </a:pPr>
            <a:r>
              <a:rPr lang="en-US" sz="3399">
                <a:solidFill>
                  <a:srgbClr val="273384"/>
                </a:solidFill>
                <a:latin typeface="Alice Bold"/>
              </a:rPr>
              <a:t>no</a:t>
            </a:r>
            <a:r>
              <a:rPr lang="en-US" sz="3399">
                <a:solidFill>
                  <a:srgbClr val="273384"/>
                </a:solidFill>
                <a:latin typeface="Alice"/>
              </a:rPr>
              <a:t> </a:t>
            </a:r>
            <a:r>
              <a:rPr lang="en-US" sz="3399">
                <a:solidFill>
                  <a:srgbClr val="273384"/>
                </a:solidFill>
                <a:latin typeface="Alice Bold"/>
              </a:rPr>
              <a:t>emoji</a:t>
            </a:r>
          </a:p>
        </p:txBody>
      </p:sp>
      <p:sp>
        <p:nvSpPr>
          <p:cNvPr name="TextBox 13" id="13"/>
          <p:cNvSpPr txBox="true"/>
          <p:nvPr/>
        </p:nvSpPr>
        <p:spPr>
          <a:xfrm rot="0">
            <a:off x="15083775" y="2214918"/>
            <a:ext cx="1089571" cy="599440"/>
          </a:xfrm>
          <a:prstGeom prst="rect">
            <a:avLst/>
          </a:prstGeom>
        </p:spPr>
        <p:txBody>
          <a:bodyPr anchor="t" rtlCol="false" tIns="0" lIns="0" bIns="0" rIns="0">
            <a:spAutoFit/>
          </a:bodyPr>
          <a:lstStyle/>
          <a:p>
            <a:pPr>
              <a:lnSpc>
                <a:spcPts val="4759"/>
              </a:lnSpc>
            </a:pPr>
            <a:r>
              <a:rPr lang="en-US" sz="3399">
                <a:solidFill>
                  <a:srgbClr val="273384"/>
                </a:solidFill>
                <a:latin typeface="Alice Bold"/>
              </a:rPr>
              <a:t>emoji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383">
            <a:off x="11334656" y="9364732"/>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689358">
            <a:off x="12476806" y="7306804"/>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
        <p:nvSpPr>
          <p:cNvPr name="Freeform 5" id="5"/>
          <p:cNvSpPr/>
          <p:nvPr/>
        </p:nvSpPr>
        <p:spPr>
          <a:xfrm flipH="false" flipV="false" rot="0">
            <a:off x="13802785" y="-27016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405389">
            <a:off x="13523378" y="2305459"/>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TextBox 8" id="8"/>
          <p:cNvSpPr txBox="true"/>
          <p:nvPr/>
        </p:nvSpPr>
        <p:spPr>
          <a:xfrm rot="0">
            <a:off x="4455683" y="317727"/>
            <a:ext cx="11132654" cy="1095375"/>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273384"/>
                </a:solidFill>
                <a:latin typeface="Eczar Bold"/>
              </a:rPr>
              <a:t>Statistical Analysis</a:t>
            </a:r>
          </a:p>
        </p:txBody>
      </p:sp>
      <p:sp>
        <p:nvSpPr>
          <p:cNvPr name="TextBox 9" id="9"/>
          <p:cNvSpPr txBox="true"/>
          <p:nvPr/>
        </p:nvSpPr>
        <p:spPr>
          <a:xfrm rot="0">
            <a:off x="361270" y="2780823"/>
            <a:ext cx="17565461" cy="35998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73384"/>
                </a:solidFill>
                <a:latin typeface="Alice"/>
              </a:rPr>
              <a:t>In this project, we have decided to use R Studio to do the statistical analysis.</a:t>
            </a:r>
          </a:p>
          <a:p>
            <a:pPr marL="734059" indent="-367030" lvl="1">
              <a:lnSpc>
                <a:spcPts val="4759"/>
              </a:lnSpc>
              <a:buFont typeface="Arial"/>
              <a:buChar char="•"/>
            </a:pPr>
            <a:r>
              <a:rPr lang="en-US" sz="3399">
                <a:solidFill>
                  <a:srgbClr val="273384"/>
                </a:solidFill>
                <a:latin typeface="Alice"/>
              </a:rPr>
              <a:t>In addition, we have used the </a:t>
            </a:r>
            <a:r>
              <a:rPr lang="en-US" sz="3399">
                <a:solidFill>
                  <a:srgbClr val="FF3131"/>
                </a:solidFill>
                <a:latin typeface="Alice Bold"/>
              </a:rPr>
              <a:t>chi square test</a:t>
            </a:r>
            <a:r>
              <a:rPr lang="en-US" sz="3399">
                <a:solidFill>
                  <a:srgbClr val="273384"/>
                </a:solidFill>
                <a:latin typeface="Alice"/>
              </a:rPr>
              <a:t> and </a:t>
            </a:r>
            <a:r>
              <a:rPr lang="en-US" sz="3399">
                <a:solidFill>
                  <a:srgbClr val="FF3131"/>
                </a:solidFill>
                <a:latin typeface="Alice Bold"/>
              </a:rPr>
              <a:t>logistic regression</a:t>
            </a:r>
            <a:r>
              <a:rPr lang="en-US" sz="3399">
                <a:solidFill>
                  <a:srgbClr val="273384"/>
                </a:solidFill>
                <a:latin typeface="Alice"/>
              </a:rPr>
              <a:t> to check the statistical significance between difference variables. </a:t>
            </a:r>
          </a:p>
          <a:p>
            <a:pPr marL="734059" indent="-367030" lvl="1">
              <a:lnSpc>
                <a:spcPts val="4759"/>
              </a:lnSpc>
              <a:buFont typeface="Arial"/>
              <a:buChar char="•"/>
            </a:pPr>
            <a:r>
              <a:rPr lang="en-US" sz="3399">
                <a:solidFill>
                  <a:srgbClr val="273384"/>
                </a:solidFill>
                <a:latin typeface="Alice"/>
              </a:rPr>
              <a:t>As we expected the influential factors would be </a:t>
            </a:r>
            <a:r>
              <a:rPr lang="en-US" sz="3399">
                <a:solidFill>
                  <a:srgbClr val="273384"/>
                </a:solidFill>
                <a:latin typeface="Alice Bold"/>
              </a:rPr>
              <a:t>language difference</a:t>
            </a:r>
            <a:r>
              <a:rPr lang="en-US" sz="3399">
                <a:solidFill>
                  <a:srgbClr val="273384"/>
                </a:solidFill>
                <a:latin typeface="Alice"/>
              </a:rPr>
              <a:t>; </a:t>
            </a:r>
            <a:r>
              <a:rPr lang="en-US" sz="3399">
                <a:solidFill>
                  <a:srgbClr val="273384"/>
                </a:solidFill>
                <a:latin typeface="Alice Bold"/>
              </a:rPr>
              <a:t>age difference</a:t>
            </a:r>
            <a:r>
              <a:rPr lang="en-US" sz="3399">
                <a:solidFill>
                  <a:srgbClr val="273384"/>
                </a:solidFill>
                <a:latin typeface="Alice"/>
              </a:rPr>
              <a:t> and </a:t>
            </a:r>
            <a:r>
              <a:rPr lang="en-US" sz="3399">
                <a:solidFill>
                  <a:srgbClr val="273384"/>
                </a:solidFill>
                <a:latin typeface="Alice Bold"/>
              </a:rPr>
              <a:t>emoji vs. without emoji difference</a:t>
            </a:r>
            <a:r>
              <a:rPr lang="en-US" sz="3399">
                <a:solidFill>
                  <a:srgbClr val="273384"/>
                </a:solidFill>
                <a:latin typeface="Alice"/>
              </a:rPr>
              <a:t>, we have created several different models to test the hypothesis.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383">
            <a:off x="11334656" y="9364732"/>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689358">
            <a:off x="12476806" y="7306804"/>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
        <p:nvSpPr>
          <p:cNvPr name="Freeform 5" id="5"/>
          <p:cNvSpPr/>
          <p:nvPr/>
        </p:nvSpPr>
        <p:spPr>
          <a:xfrm flipH="false" flipV="false" rot="0">
            <a:off x="13802785" y="-27016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405389">
            <a:off x="13523378" y="2305459"/>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8" id="8"/>
          <p:cNvSpPr/>
          <p:nvPr/>
        </p:nvSpPr>
        <p:spPr>
          <a:xfrm flipH="false" flipV="false" rot="0">
            <a:off x="8739810" y="5249679"/>
            <a:ext cx="9548190" cy="5037321"/>
          </a:xfrm>
          <a:custGeom>
            <a:avLst/>
            <a:gdLst/>
            <a:ahLst/>
            <a:cxnLst/>
            <a:rect r="r" b="b" t="t" l="l"/>
            <a:pathLst>
              <a:path h="5037321" w="9548190">
                <a:moveTo>
                  <a:pt x="0" y="0"/>
                </a:moveTo>
                <a:lnTo>
                  <a:pt x="9548190" y="0"/>
                </a:lnTo>
                <a:lnTo>
                  <a:pt x="9548190" y="5037321"/>
                </a:lnTo>
                <a:lnTo>
                  <a:pt x="0" y="5037321"/>
                </a:lnTo>
                <a:lnTo>
                  <a:pt x="0" y="0"/>
                </a:lnTo>
                <a:close/>
              </a:path>
            </a:pathLst>
          </a:custGeom>
          <a:blipFill>
            <a:blip r:embed="rId6"/>
            <a:stretch>
              <a:fillRect l="0" t="0" r="0" b="0"/>
            </a:stretch>
          </a:blipFill>
        </p:spPr>
      </p:sp>
      <p:sp>
        <p:nvSpPr>
          <p:cNvPr name="Freeform 9" id="9"/>
          <p:cNvSpPr/>
          <p:nvPr/>
        </p:nvSpPr>
        <p:spPr>
          <a:xfrm flipH="false" flipV="false" rot="0">
            <a:off x="2359648" y="5249679"/>
            <a:ext cx="2247220" cy="2247220"/>
          </a:xfrm>
          <a:custGeom>
            <a:avLst/>
            <a:gdLst/>
            <a:ahLst/>
            <a:cxnLst/>
            <a:rect r="r" b="b" t="t" l="l"/>
            <a:pathLst>
              <a:path h="2247220" w="2247220">
                <a:moveTo>
                  <a:pt x="0" y="0"/>
                </a:moveTo>
                <a:lnTo>
                  <a:pt x="2247220" y="0"/>
                </a:lnTo>
                <a:lnTo>
                  <a:pt x="2247220" y="2247219"/>
                </a:lnTo>
                <a:lnTo>
                  <a:pt x="0" y="22472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28700" y="451077"/>
            <a:ext cx="17909743" cy="962025"/>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273384"/>
                </a:solidFill>
                <a:latin typeface="Eczar Bold"/>
              </a:rPr>
              <a:t>Statistical Analysis-Language Difference </a:t>
            </a:r>
          </a:p>
        </p:txBody>
      </p:sp>
      <p:sp>
        <p:nvSpPr>
          <p:cNvPr name="TextBox 11" id="11"/>
          <p:cNvSpPr txBox="true"/>
          <p:nvPr/>
        </p:nvSpPr>
        <p:spPr>
          <a:xfrm rot="0">
            <a:off x="8775143" y="1787253"/>
            <a:ext cx="9477524" cy="2967355"/>
          </a:xfrm>
          <a:prstGeom prst="rect">
            <a:avLst/>
          </a:prstGeom>
        </p:spPr>
        <p:txBody>
          <a:bodyPr anchor="t" rtlCol="false" tIns="0" lIns="0" bIns="0" rIns="0">
            <a:spAutoFit/>
          </a:bodyPr>
          <a:lstStyle/>
          <a:p>
            <a:pPr algn="ctr">
              <a:lnSpc>
                <a:spcPts val="3920"/>
              </a:lnSpc>
            </a:pPr>
            <a:r>
              <a:rPr lang="en-US" sz="2800">
                <a:solidFill>
                  <a:srgbClr val="273384"/>
                </a:solidFill>
                <a:latin typeface="Alice"/>
              </a:rPr>
              <a:t>Pearson's Chi-squared test with Yates' continuity correction</a:t>
            </a:r>
          </a:p>
          <a:p>
            <a:pPr algn="ctr">
              <a:lnSpc>
                <a:spcPts val="3920"/>
              </a:lnSpc>
            </a:pPr>
          </a:p>
          <a:p>
            <a:pPr algn="ctr">
              <a:lnSpc>
                <a:spcPts val="3920"/>
              </a:lnSpc>
            </a:pPr>
            <a:r>
              <a:rPr lang="en-US" sz="2800">
                <a:solidFill>
                  <a:srgbClr val="273384"/>
                </a:solidFill>
                <a:latin typeface="Alice"/>
              </a:rPr>
              <a:t>data: irony_language</a:t>
            </a:r>
          </a:p>
          <a:p>
            <a:pPr algn="ctr">
              <a:lnSpc>
                <a:spcPts val="3920"/>
              </a:lnSpc>
            </a:pPr>
            <a:r>
              <a:rPr lang="en-US" sz="2800">
                <a:solidFill>
                  <a:srgbClr val="273384"/>
                </a:solidFill>
                <a:latin typeface="Alice"/>
              </a:rPr>
              <a:t>X-squared = 11.666, df = 1, p-value = 0.0006365</a:t>
            </a:r>
          </a:p>
          <a:p>
            <a:pPr algn="ctr">
              <a:lnSpc>
                <a:spcPts val="3920"/>
              </a:lnSpc>
            </a:pPr>
          </a:p>
          <a:p>
            <a:pPr algn="ctr">
              <a:lnSpc>
                <a:spcPts val="3920"/>
              </a:lnSpc>
            </a:pPr>
          </a:p>
        </p:txBody>
      </p:sp>
      <p:sp>
        <p:nvSpPr>
          <p:cNvPr name="TextBox 12" id="12"/>
          <p:cNvSpPr txBox="true"/>
          <p:nvPr/>
        </p:nvSpPr>
        <p:spPr>
          <a:xfrm rot="0">
            <a:off x="285750" y="1768203"/>
            <a:ext cx="7964600" cy="1199515"/>
          </a:xfrm>
          <a:prstGeom prst="rect">
            <a:avLst/>
          </a:prstGeom>
        </p:spPr>
        <p:txBody>
          <a:bodyPr anchor="t" rtlCol="false" tIns="0" lIns="0" bIns="0" rIns="0">
            <a:spAutoFit/>
          </a:bodyPr>
          <a:lstStyle/>
          <a:p>
            <a:pPr>
              <a:lnSpc>
                <a:spcPts val="4759"/>
              </a:lnSpc>
            </a:pPr>
            <a:r>
              <a:rPr lang="en-US" sz="3399">
                <a:solidFill>
                  <a:srgbClr val="FF3131"/>
                </a:solidFill>
                <a:latin typeface="Alice"/>
              </a:rPr>
              <a:t>Model 1: Testing whether language play a role in irony perception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383">
            <a:off x="11334656" y="9364732"/>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689358">
            <a:off x="12476806" y="7306804"/>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
        <p:nvSpPr>
          <p:cNvPr name="Freeform 5" id="5"/>
          <p:cNvSpPr/>
          <p:nvPr/>
        </p:nvSpPr>
        <p:spPr>
          <a:xfrm flipH="false" flipV="false" rot="0">
            <a:off x="13802785" y="-27016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405389">
            <a:off x="13523378" y="2305459"/>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8" id="8"/>
          <p:cNvSpPr/>
          <p:nvPr/>
        </p:nvSpPr>
        <p:spPr>
          <a:xfrm flipH="false" flipV="false" rot="0">
            <a:off x="2551227" y="3764008"/>
            <a:ext cx="1716823" cy="2022681"/>
          </a:xfrm>
          <a:custGeom>
            <a:avLst/>
            <a:gdLst/>
            <a:ahLst/>
            <a:cxnLst/>
            <a:rect r="r" b="b" t="t" l="l"/>
            <a:pathLst>
              <a:path h="2022681" w="1716823">
                <a:moveTo>
                  <a:pt x="0" y="0"/>
                </a:moveTo>
                <a:lnTo>
                  <a:pt x="1716823" y="0"/>
                </a:lnTo>
                <a:lnTo>
                  <a:pt x="1716823" y="2022681"/>
                </a:lnTo>
                <a:lnTo>
                  <a:pt x="0" y="2022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250350" y="4921011"/>
            <a:ext cx="10037650" cy="5355820"/>
          </a:xfrm>
          <a:custGeom>
            <a:avLst/>
            <a:gdLst/>
            <a:ahLst/>
            <a:cxnLst/>
            <a:rect r="r" b="b" t="t" l="l"/>
            <a:pathLst>
              <a:path h="5355820" w="10037650">
                <a:moveTo>
                  <a:pt x="0" y="0"/>
                </a:moveTo>
                <a:lnTo>
                  <a:pt x="10037650" y="0"/>
                </a:lnTo>
                <a:lnTo>
                  <a:pt x="10037650" y="5355821"/>
                </a:lnTo>
                <a:lnTo>
                  <a:pt x="0" y="5355821"/>
                </a:lnTo>
                <a:lnTo>
                  <a:pt x="0" y="0"/>
                </a:lnTo>
                <a:close/>
              </a:path>
            </a:pathLst>
          </a:custGeom>
          <a:blipFill>
            <a:blip r:embed="rId8"/>
            <a:stretch>
              <a:fillRect l="0" t="0" r="0" b="0"/>
            </a:stretch>
          </a:blipFill>
        </p:spPr>
      </p:sp>
      <p:sp>
        <p:nvSpPr>
          <p:cNvPr name="TextBox 10" id="10"/>
          <p:cNvSpPr txBox="true"/>
          <p:nvPr/>
        </p:nvSpPr>
        <p:spPr>
          <a:xfrm rot="0">
            <a:off x="1028700" y="451077"/>
            <a:ext cx="17909743" cy="962025"/>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273384"/>
                </a:solidFill>
                <a:latin typeface="Eczar Bold"/>
              </a:rPr>
              <a:t>Statistical Analysis-Age Difference </a:t>
            </a:r>
          </a:p>
        </p:txBody>
      </p:sp>
      <p:sp>
        <p:nvSpPr>
          <p:cNvPr name="TextBox 11" id="11"/>
          <p:cNvSpPr txBox="true"/>
          <p:nvPr/>
        </p:nvSpPr>
        <p:spPr>
          <a:xfrm rot="0">
            <a:off x="285750" y="1768203"/>
            <a:ext cx="7964600" cy="1199515"/>
          </a:xfrm>
          <a:prstGeom prst="rect">
            <a:avLst/>
          </a:prstGeom>
        </p:spPr>
        <p:txBody>
          <a:bodyPr anchor="t" rtlCol="false" tIns="0" lIns="0" bIns="0" rIns="0">
            <a:spAutoFit/>
          </a:bodyPr>
          <a:lstStyle/>
          <a:p>
            <a:pPr>
              <a:lnSpc>
                <a:spcPts val="4759"/>
              </a:lnSpc>
            </a:pPr>
            <a:r>
              <a:rPr lang="en-US" sz="3399">
                <a:solidFill>
                  <a:srgbClr val="FF3131"/>
                </a:solidFill>
                <a:latin typeface="Alice"/>
              </a:rPr>
              <a:t>Model 2: Testing whether age play a role in irony perception </a:t>
            </a:r>
          </a:p>
        </p:txBody>
      </p:sp>
      <p:sp>
        <p:nvSpPr>
          <p:cNvPr name="TextBox 12" id="12"/>
          <p:cNvSpPr txBox="true"/>
          <p:nvPr/>
        </p:nvSpPr>
        <p:spPr>
          <a:xfrm rot="0">
            <a:off x="8385327" y="1787253"/>
            <a:ext cx="9477524" cy="1976755"/>
          </a:xfrm>
          <a:prstGeom prst="rect">
            <a:avLst/>
          </a:prstGeom>
        </p:spPr>
        <p:txBody>
          <a:bodyPr anchor="t" rtlCol="false" tIns="0" lIns="0" bIns="0" rIns="0">
            <a:spAutoFit/>
          </a:bodyPr>
          <a:lstStyle/>
          <a:p>
            <a:pPr algn="ctr">
              <a:lnSpc>
                <a:spcPts val="3919"/>
              </a:lnSpc>
            </a:pPr>
            <a:r>
              <a:rPr lang="en-US" sz="2799">
                <a:solidFill>
                  <a:srgbClr val="31356E"/>
                </a:solidFill>
                <a:latin typeface="Alice"/>
              </a:rPr>
              <a:t>Pearson's Chi-squared test with Yates' continuity correction</a:t>
            </a:r>
          </a:p>
          <a:p>
            <a:pPr algn="ctr">
              <a:lnSpc>
                <a:spcPts val="3919"/>
              </a:lnSpc>
            </a:pPr>
          </a:p>
          <a:p>
            <a:pPr algn="ctr">
              <a:lnSpc>
                <a:spcPts val="3919"/>
              </a:lnSpc>
            </a:pPr>
            <a:r>
              <a:rPr lang="en-US" sz="2799">
                <a:solidFill>
                  <a:srgbClr val="31356E"/>
                </a:solidFill>
                <a:latin typeface="Alice"/>
              </a:rPr>
              <a:t>data: irony_age</a:t>
            </a:r>
          </a:p>
          <a:p>
            <a:pPr algn="ctr">
              <a:lnSpc>
                <a:spcPts val="3919"/>
              </a:lnSpc>
            </a:pPr>
            <a:r>
              <a:rPr lang="en-US" sz="2799">
                <a:solidFill>
                  <a:srgbClr val="31356E"/>
                </a:solidFill>
                <a:latin typeface="Alice"/>
              </a:rPr>
              <a:t>X-squared = 0.63341, df = 1, p-value = 0.4261</a:t>
            </a:r>
          </a:p>
        </p:txBody>
      </p:sp>
      <p:sp>
        <p:nvSpPr>
          <p:cNvPr name="TextBox 13" id="13"/>
          <p:cNvSpPr txBox="true"/>
          <p:nvPr/>
        </p:nvSpPr>
        <p:spPr>
          <a:xfrm rot="0">
            <a:off x="285750" y="7408966"/>
            <a:ext cx="7840818" cy="1481455"/>
          </a:xfrm>
          <a:prstGeom prst="rect">
            <a:avLst/>
          </a:prstGeom>
        </p:spPr>
        <p:txBody>
          <a:bodyPr anchor="t" rtlCol="false" tIns="0" lIns="0" bIns="0" rIns="0">
            <a:spAutoFit/>
          </a:bodyPr>
          <a:lstStyle/>
          <a:p>
            <a:pPr algn="ctr">
              <a:lnSpc>
                <a:spcPts val="3919"/>
              </a:lnSpc>
            </a:pPr>
            <a:r>
              <a:rPr lang="en-US" sz="2799">
                <a:solidFill>
                  <a:srgbClr val="000000"/>
                </a:solidFill>
                <a:latin typeface="Alice"/>
              </a:rPr>
              <a:t>We do not have a balanced number of speakers from different age; That’s probably the reason why we did not find the statistical significance.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383">
            <a:off x="11334656" y="9364732"/>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689358">
            <a:off x="12476806" y="7306804"/>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
        <p:nvSpPr>
          <p:cNvPr name="Freeform 5" id="5"/>
          <p:cNvSpPr/>
          <p:nvPr/>
        </p:nvSpPr>
        <p:spPr>
          <a:xfrm flipH="false" flipV="false" rot="0">
            <a:off x="13802785" y="-27016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405389">
            <a:off x="13523378" y="2305459"/>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TextBox 8" id="8"/>
          <p:cNvSpPr txBox="true"/>
          <p:nvPr/>
        </p:nvSpPr>
        <p:spPr>
          <a:xfrm rot="0">
            <a:off x="1559379" y="308202"/>
            <a:ext cx="17909743" cy="962025"/>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273384"/>
                </a:solidFill>
                <a:latin typeface="Eczar Bold"/>
              </a:rPr>
              <a:t>Statistical Analysis-Emoji Difference </a:t>
            </a:r>
          </a:p>
        </p:txBody>
      </p:sp>
      <p:sp>
        <p:nvSpPr>
          <p:cNvPr name="TextBox 9" id="9"/>
          <p:cNvSpPr txBox="true"/>
          <p:nvPr/>
        </p:nvSpPr>
        <p:spPr>
          <a:xfrm rot="0">
            <a:off x="285750" y="1768203"/>
            <a:ext cx="7964600" cy="1799590"/>
          </a:xfrm>
          <a:prstGeom prst="rect">
            <a:avLst/>
          </a:prstGeom>
        </p:spPr>
        <p:txBody>
          <a:bodyPr anchor="t" rtlCol="false" tIns="0" lIns="0" bIns="0" rIns="0">
            <a:spAutoFit/>
          </a:bodyPr>
          <a:lstStyle/>
          <a:p>
            <a:pPr>
              <a:lnSpc>
                <a:spcPts val="4759"/>
              </a:lnSpc>
            </a:pPr>
            <a:r>
              <a:rPr lang="en-US" sz="3399">
                <a:solidFill>
                  <a:srgbClr val="FF3131"/>
                </a:solidFill>
                <a:latin typeface="Alice"/>
              </a:rPr>
              <a:t>Model 3: Testing whether the existence  of emoji play a role in irony perception in both language </a:t>
            </a:r>
          </a:p>
        </p:txBody>
      </p:sp>
      <p:sp>
        <p:nvSpPr>
          <p:cNvPr name="Freeform 10" id="10"/>
          <p:cNvSpPr/>
          <p:nvPr/>
        </p:nvSpPr>
        <p:spPr>
          <a:xfrm flipH="false" flipV="false" rot="0">
            <a:off x="2551227" y="5143500"/>
            <a:ext cx="1716823" cy="2022681"/>
          </a:xfrm>
          <a:custGeom>
            <a:avLst/>
            <a:gdLst/>
            <a:ahLst/>
            <a:cxnLst/>
            <a:rect r="r" b="b" t="t" l="l"/>
            <a:pathLst>
              <a:path h="2022681" w="1716823">
                <a:moveTo>
                  <a:pt x="0" y="0"/>
                </a:moveTo>
                <a:lnTo>
                  <a:pt x="1716823" y="0"/>
                </a:lnTo>
                <a:lnTo>
                  <a:pt x="1716823" y="2022681"/>
                </a:lnTo>
                <a:lnTo>
                  <a:pt x="0" y="2022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8250350" y="1787253"/>
            <a:ext cx="9477524" cy="1976755"/>
          </a:xfrm>
          <a:prstGeom prst="rect">
            <a:avLst/>
          </a:prstGeom>
        </p:spPr>
        <p:txBody>
          <a:bodyPr anchor="t" rtlCol="false" tIns="0" lIns="0" bIns="0" rIns="0">
            <a:spAutoFit/>
          </a:bodyPr>
          <a:lstStyle/>
          <a:p>
            <a:pPr algn="ctr">
              <a:lnSpc>
                <a:spcPts val="3919"/>
              </a:lnSpc>
            </a:pPr>
            <a:r>
              <a:rPr lang="en-US" sz="2799">
                <a:solidFill>
                  <a:srgbClr val="273384"/>
                </a:solidFill>
                <a:latin typeface="Alice"/>
              </a:rPr>
              <a:t>Pearson's Chi-squared test with Yates' continuity correction</a:t>
            </a:r>
          </a:p>
          <a:p>
            <a:pPr algn="ctr">
              <a:lnSpc>
                <a:spcPts val="3919"/>
              </a:lnSpc>
            </a:pPr>
          </a:p>
          <a:p>
            <a:pPr algn="ctr">
              <a:lnSpc>
                <a:spcPts val="3919"/>
              </a:lnSpc>
            </a:pPr>
            <a:r>
              <a:rPr lang="en-US" sz="2799">
                <a:solidFill>
                  <a:srgbClr val="273384"/>
                </a:solidFill>
                <a:latin typeface="Alice"/>
              </a:rPr>
              <a:t>data: iroany_noemoji_emoji_kz</a:t>
            </a:r>
          </a:p>
          <a:p>
            <a:pPr algn="ctr">
              <a:lnSpc>
                <a:spcPts val="3919"/>
              </a:lnSpc>
            </a:pPr>
            <a:r>
              <a:rPr lang="en-US" sz="2799">
                <a:solidFill>
                  <a:srgbClr val="273384"/>
                </a:solidFill>
                <a:latin typeface="Alice"/>
              </a:rPr>
              <a:t>X-squared = 1.2388, df = 1, p-value = 0.2657</a:t>
            </a:r>
          </a:p>
        </p:txBody>
      </p:sp>
      <p:sp>
        <p:nvSpPr>
          <p:cNvPr name="TextBox 12" id="12"/>
          <p:cNvSpPr txBox="true"/>
          <p:nvPr/>
        </p:nvSpPr>
        <p:spPr>
          <a:xfrm rot="0">
            <a:off x="10465508" y="5534093"/>
            <a:ext cx="5047208" cy="1976755"/>
          </a:xfrm>
          <a:prstGeom prst="rect">
            <a:avLst/>
          </a:prstGeom>
        </p:spPr>
        <p:txBody>
          <a:bodyPr anchor="t" rtlCol="false" tIns="0" lIns="0" bIns="0" rIns="0">
            <a:spAutoFit/>
          </a:bodyPr>
          <a:lstStyle/>
          <a:p>
            <a:pPr algn="ctr">
              <a:lnSpc>
                <a:spcPts val="3919"/>
              </a:lnSpc>
            </a:pPr>
            <a:r>
              <a:rPr lang="en-US" sz="2799">
                <a:solidFill>
                  <a:srgbClr val="273384"/>
                </a:solidFill>
                <a:latin typeface="Alice"/>
              </a:rPr>
              <a:t>Pearson's Chi-squared test</a:t>
            </a:r>
          </a:p>
          <a:p>
            <a:pPr algn="ctr">
              <a:lnSpc>
                <a:spcPts val="3919"/>
              </a:lnSpc>
            </a:pPr>
          </a:p>
          <a:p>
            <a:pPr algn="ctr">
              <a:lnSpc>
                <a:spcPts val="3919"/>
              </a:lnSpc>
            </a:pPr>
            <a:r>
              <a:rPr lang="en-US" sz="2799">
                <a:solidFill>
                  <a:srgbClr val="273384"/>
                </a:solidFill>
                <a:latin typeface="Alice"/>
              </a:rPr>
              <a:t>data: irony_noemoji_emoji_cn</a:t>
            </a:r>
          </a:p>
          <a:p>
            <a:pPr algn="ctr">
              <a:lnSpc>
                <a:spcPts val="3919"/>
              </a:lnSpc>
            </a:pPr>
            <a:r>
              <a:rPr lang="en-US" sz="2799">
                <a:solidFill>
                  <a:srgbClr val="273384"/>
                </a:solidFill>
                <a:latin typeface="Alice"/>
              </a:rPr>
              <a:t>X-squared = 0, df = 1, p-value =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3294046" y="7806593"/>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432000">
            <a:off x="-66098" y="-2174912"/>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046512" y="2487680"/>
            <a:ext cx="15022807" cy="805506"/>
          </a:xfrm>
          <a:prstGeom prst="rect">
            <a:avLst/>
          </a:prstGeom>
        </p:spPr>
        <p:txBody>
          <a:bodyPr anchor="t" rtlCol="false" tIns="0" lIns="0" bIns="0" rIns="0">
            <a:spAutoFit/>
          </a:bodyPr>
          <a:lstStyle/>
          <a:p>
            <a:pPr algn="l">
              <a:lnSpc>
                <a:spcPts val="7018"/>
              </a:lnSpc>
            </a:pPr>
            <a:r>
              <a:rPr lang="en-US" sz="3509">
                <a:solidFill>
                  <a:srgbClr val="000000"/>
                </a:solidFill>
                <a:latin typeface="Alice"/>
              </a:rPr>
              <a:t>experiment on Chinese speakers; Qualtrics; Statistical data interpretation</a:t>
            </a:r>
          </a:p>
        </p:txBody>
      </p:sp>
      <p:sp>
        <p:nvSpPr>
          <p:cNvPr name="TextBox 5" id="5"/>
          <p:cNvSpPr txBox="true"/>
          <p:nvPr/>
        </p:nvSpPr>
        <p:spPr>
          <a:xfrm rot="0">
            <a:off x="397949" y="2630555"/>
            <a:ext cx="2648563" cy="678561"/>
          </a:xfrm>
          <a:prstGeom prst="rect">
            <a:avLst/>
          </a:prstGeom>
        </p:spPr>
        <p:txBody>
          <a:bodyPr anchor="t" rtlCol="false" tIns="0" lIns="0" bIns="0" rIns="0">
            <a:spAutoFit/>
          </a:bodyPr>
          <a:lstStyle/>
          <a:p>
            <a:pPr algn="ctr">
              <a:lnSpc>
                <a:spcPts val="5652"/>
              </a:lnSpc>
            </a:pPr>
            <a:r>
              <a:rPr lang="en-US" sz="3600">
                <a:solidFill>
                  <a:srgbClr val="273384"/>
                </a:solidFill>
                <a:latin typeface="Alice Bold"/>
              </a:rPr>
              <a:t>Akerke</a:t>
            </a:r>
          </a:p>
        </p:txBody>
      </p:sp>
      <p:sp>
        <p:nvSpPr>
          <p:cNvPr name="TextBox 6" id="6"/>
          <p:cNvSpPr txBox="true"/>
          <p:nvPr/>
        </p:nvSpPr>
        <p:spPr>
          <a:xfrm rot="0">
            <a:off x="26921" y="6923145"/>
            <a:ext cx="3390619" cy="678561"/>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273384"/>
                </a:solidFill>
                <a:latin typeface="Alice Bold"/>
              </a:rPr>
              <a:t>Aida</a:t>
            </a:r>
          </a:p>
        </p:txBody>
      </p:sp>
      <p:sp>
        <p:nvSpPr>
          <p:cNvPr name="TextBox 7" id="7"/>
          <p:cNvSpPr txBox="true"/>
          <p:nvPr/>
        </p:nvSpPr>
        <p:spPr>
          <a:xfrm rot="0">
            <a:off x="-34492" y="5241973"/>
            <a:ext cx="3265546" cy="678561"/>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273384"/>
                </a:solidFill>
                <a:latin typeface="Alice Bold"/>
              </a:rPr>
              <a:t>Zhansulu</a:t>
            </a:r>
          </a:p>
        </p:txBody>
      </p:sp>
      <p:sp>
        <p:nvSpPr>
          <p:cNvPr name="TextBox 8" id="8"/>
          <p:cNvSpPr txBox="true"/>
          <p:nvPr/>
        </p:nvSpPr>
        <p:spPr>
          <a:xfrm rot="0">
            <a:off x="-34492" y="3610066"/>
            <a:ext cx="3421887" cy="678561"/>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273384"/>
                </a:solidFill>
                <a:latin typeface="Alice Bold"/>
              </a:rPr>
              <a:t>Minar</a:t>
            </a:r>
          </a:p>
        </p:txBody>
      </p:sp>
      <p:sp>
        <p:nvSpPr>
          <p:cNvPr name="TextBox 9" id="9"/>
          <p:cNvSpPr txBox="true"/>
          <p:nvPr/>
        </p:nvSpPr>
        <p:spPr>
          <a:xfrm rot="0">
            <a:off x="6314695" y="1023516"/>
            <a:ext cx="9114498"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Group members</a:t>
            </a:r>
          </a:p>
        </p:txBody>
      </p:sp>
      <p:sp>
        <p:nvSpPr>
          <p:cNvPr name="Freeform 10" id="10"/>
          <p:cNvSpPr/>
          <p:nvPr/>
        </p:nvSpPr>
        <p:spPr>
          <a:xfrm flipH="false" flipV="false" rot="-1149178">
            <a:off x="14252058" y="866282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5"/>
            <a:stretch>
              <a:fillRect l="0" t="0" r="0" b="0"/>
            </a:stretch>
          </a:blipFill>
        </p:spPr>
      </p:sp>
      <p:sp>
        <p:nvSpPr>
          <p:cNvPr name="TextBox 12" id="12"/>
          <p:cNvSpPr txBox="true"/>
          <p:nvPr/>
        </p:nvSpPr>
        <p:spPr>
          <a:xfrm rot="0">
            <a:off x="3046512" y="3467191"/>
            <a:ext cx="17767731" cy="1691331"/>
          </a:xfrm>
          <a:prstGeom prst="rect">
            <a:avLst/>
          </a:prstGeom>
        </p:spPr>
        <p:txBody>
          <a:bodyPr anchor="t" rtlCol="false" tIns="0" lIns="0" bIns="0" rIns="0">
            <a:spAutoFit/>
          </a:bodyPr>
          <a:lstStyle/>
          <a:p>
            <a:pPr>
              <a:lnSpc>
                <a:spcPts val="7018"/>
              </a:lnSpc>
            </a:pPr>
            <a:r>
              <a:rPr lang="en-US" sz="3509">
                <a:solidFill>
                  <a:srgbClr val="000000"/>
                </a:solidFill>
                <a:latin typeface="Alice"/>
              </a:rPr>
              <a:t>experiment on Chinese speakers; Qualtrics; Statistical data analysis;</a:t>
            </a:r>
          </a:p>
          <a:p>
            <a:pPr algn="l">
              <a:lnSpc>
                <a:spcPts val="7018"/>
              </a:lnSpc>
            </a:pPr>
            <a:r>
              <a:rPr lang="en-US" sz="3509">
                <a:solidFill>
                  <a:srgbClr val="000000"/>
                </a:solidFill>
                <a:latin typeface="Alice"/>
              </a:rPr>
              <a:t> repository creation. </a:t>
            </a:r>
          </a:p>
        </p:txBody>
      </p:sp>
      <p:sp>
        <p:nvSpPr>
          <p:cNvPr name="TextBox 13" id="13"/>
          <p:cNvSpPr txBox="true"/>
          <p:nvPr/>
        </p:nvSpPr>
        <p:spPr>
          <a:xfrm rot="0">
            <a:off x="3046512" y="5099098"/>
            <a:ext cx="15022807" cy="1747847"/>
          </a:xfrm>
          <a:prstGeom prst="rect">
            <a:avLst/>
          </a:prstGeom>
        </p:spPr>
        <p:txBody>
          <a:bodyPr anchor="t" rtlCol="false" tIns="0" lIns="0" bIns="0" rIns="0">
            <a:spAutoFit/>
          </a:bodyPr>
          <a:lstStyle/>
          <a:p>
            <a:pPr algn="l">
              <a:lnSpc>
                <a:spcPts val="7218"/>
              </a:lnSpc>
            </a:pPr>
            <a:r>
              <a:rPr lang="en-US" sz="3609">
                <a:solidFill>
                  <a:srgbClr val="000000"/>
                </a:solidFill>
                <a:latin typeface="Alice"/>
              </a:rPr>
              <a:t>experiment on Kazakh speakers; Qualtrics; Statistical data interpretation; </a:t>
            </a:r>
            <a:r>
              <a:rPr lang="en-US" sz="3609">
                <a:solidFill>
                  <a:srgbClr val="000000"/>
                </a:solidFill>
                <a:latin typeface="Alice"/>
              </a:rPr>
              <a:t>Abstract</a:t>
            </a:r>
          </a:p>
        </p:txBody>
      </p:sp>
      <p:sp>
        <p:nvSpPr>
          <p:cNvPr name="TextBox 14" id="14"/>
          <p:cNvSpPr txBox="true"/>
          <p:nvPr/>
        </p:nvSpPr>
        <p:spPr>
          <a:xfrm rot="0">
            <a:off x="3046512" y="6789795"/>
            <a:ext cx="19106468" cy="1747847"/>
          </a:xfrm>
          <a:prstGeom prst="rect">
            <a:avLst/>
          </a:prstGeom>
        </p:spPr>
        <p:txBody>
          <a:bodyPr anchor="t" rtlCol="false" tIns="0" lIns="0" bIns="0" rIns="0">
            <a:spAutoFit/>
          </a:bodyPr>
          <a:lstStyle/>
          <a:p>
            <a:pPr>
              <a:lnSpc>
                <a:spcPts val="7218"/>
              </a:lnSpc>
            </a:pPr>
            <a:r>
              <a:rPr lang="en-US" sz="3609">
                <a:solidFill>
                  <a:srgbClr val="000000"/>
                </a:solidFill>
                <a:latin typeface="Alice"/>
              </a:rPr>
              <a:t>experiment on Kazakh speakers; Qualtrics; Statistical data analysis; </a:t>
            </a:r>
          </a:p>
          <a:p>
            <a:pPr algn="l">
              <a:lnSpc>
                <a:spcPts val="7218"/>
              </a:lnSpc>
            </a:pPr>
            <a:r>
              <a:rPr lang="en-US" sz="3609">
                <a:solidFill>
                  <a:srgbClr val="000000"/>
                </a:solidFill>
                <a:latin typeface="Alice"/>
              </a:rPr>
              <a:t>repository creation.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383">
            <a:off x="11334656" y="9364732"/>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689358">
            <a:off x="12476806" y="7306804"/>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
        <p:nvSpPr>
          <p:cNvPr name="Freeform 5" id="5"/>
          <p:cNvSpPr/>
          <p:nvPr/>
        </p:nvSpPr>
        <p:spPr>
          <a:xfrm flipH="false" flipV="false" rot="0">
            <a:off x="13802785" y="-27016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405389">
            <a:off x="13523378" y="2305459"/>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8" id="8"/>
          <p:cNvSpPr/>
          <p:nvPr/>
        </p:nvSpPr>
        <p:spPr>
          <a:xfrm flipH="false" flipV="false" rot="0">
            <a:off x="0" y="4697571"/>
            <a:ext cx="3089430" cy="5589429"/>
          </a:xfrm>
          <a:custGeom>
            <a:avLst/>
            <a:gdLst/>
            <a:ahLst/>
            <a:cxnLst/>
            <a:rect r="r" b="b" t="t" l="l"/>
            <a:pathLst>
              <a:path h="5589429" w="3089430">
                <a:moveTo>
                  <a:pt x="0" y="0"/>
                </a:moveTo>
                <a:lnTo>
                  <a:pt x="3089430" y="0"/>
                </a:lnTo>
                <a:lnTo>
                  <a:pt x="3089430" y="5589429"/>
                </a:lnTo>
                <a:lnTo>
                  <a:pt x="0" y="55894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820111" y="565377"/>
            <a:ext cx="14439189" cy="847725"/>
          </a:xfrm>
          <a:prstGeom prst="rect">
            <a:avLst/>
          </a:prstGeom>
        </p:spPr>
        <p:txBody>
          <a:bodyPr anchor="t" rtlCol="false" tIns="0" lIns="0" bIns="0" rIns="0">
            <a:spAutoFit/>
          </a:bodyPr>
          <a:lstStyle/>
          <a:p>
            <a:pPr algn="l" marL="0" indent="0" lvl="0">
              <a:lnSpc>
                <a:spcPts val="6720"/>
              </a:lnSpc>
              <a:spcBef>
                <a:spcPct val="0"/>
              </a:spcBef>
            </a:pPr>
            <a:r>
              <a:rPr lang="en-US" sz="5600">
                <a:solidFill>
                  <a:srgbClr val="273384"/>
                </a:solidFill>
                <a:latin typeface="Eczar Bold"/>
              </a:rPr>
              <a:t>Statistical Analysis-Logistic Regression </a:t>
            </a:r>
          </a:p>
        </p:txBody>
      </p:sp>
      <p:sp>
        <p:nvSpPr>
          <p:cNvPr name="TextBox 10" id="10"/>
          <p:cNvSpPr txBox="true"/>
          <p:nvPr/>
        </p:nvSpPr>
        <p:spPr>
          <a:xfrm rot="0">
            <a:off x="1028700" y="2192069"/>
            <a:ext cx="6536671" cy="8138518"/>
          </a:xfrm>
          <a:prstGeom prst="rect">
            <a:avLst/>
          </a:prstGeom>
        </p:spPr>
        <p:txBody>
          <a:bodyPr anchor="t" rtlCol="false" tIns="0" lIns="0" bIns="0" rIns="0">
            <a:spAutoFit/>
          </a:bodyPr>
          <a:lstStyle/>
          <a:p>
            <a:pPr algn="ctr">
              <a:lnSpc>
                <a:spcPts val="3221"/>
              </a:lnSpc>
            </a:pPr>
            <a:r>
              <a:rPr lang="en-US" sz="2300">
                <a:solidFill>
                  <a:srgbClr val="273384"/>
                </a:solidFill>
                <a:latin typeface="Alice"/>
              </a:rPr>
              <a:t>  Data: final_irony</a:t>
            </a:r>
          </a:p>
          <a:p>
            <a:pPr algn="ctr">
              <a:lnSpc>
                <a:spcPts val="3221"/>
              </a:lnSpc>
            </a:pPr>
            <a:r>
              <a:rPr lang="en-US" sz="2300">
                <a:solidFill>
                  <a:srgbClr val="273384"/>
                </a:solidFill>
                <a:latin typeface="Alice"/>
              </a:rPr>
              <a:t>     AIC   BIC logLik deviance df.resid </a:t>
            </a:r>
          </a:p>
          <a:p>
            <a:pPr algn="ctr">
              <a:lnSpc>
                <a:spcPts val="3221"/>
              </a:lnSpc>
            </a:pPr>
            <a:r>
              <a:rPr lang="en-US" sz="2300">
                <a:solidFill>
                  <a:srgbClr val="273384"/>
                </a:solidFill>
                <a:latin typeface="Alice"/>
              </a:rPr>
              <a:t>   615.9  628.4 -304.9  609.9   481 </a:t>
            </a:r>
          </a:p>
          <a:p>
            <a:pPr algn="ctr">
              <a:lnSpc>
                <a:spcPts val="3221"/>
              </a:lnSpc>
            </a:pPr>
            <a:r>
              <a:rPr lang="en-US" sz="2300">
                <a:solidFill>
                  <a:srgbClr val="273384"/>
                </a:solidFill>
                <a:latin typeface="Alice"/>
              </a:rPr>
              <a:t>Scaled residuals: </a:t>
            </a:r>
          </a:p>
          <a:p>
            <a:pPr algn="ctr">
              <a:lnSpc>
                <a:spcPts val="3221"/>
              </a:lnSpc>
            </a:pPr>
            <a:r>
              <a:rPr lang="en-US" sz="2300">
                <a:solidFill>
                  <a:srgbClr val="273384"/>
                </a:solidFill>
                <a:latin typeface="Alice"/>
              </a:rPr>
              <a:t>    Min   1Q Median   3Q  Max </a:t>
            </a:r>
          </a:p>
          <a:p>
            <a:pPr algn="ctr">
              <a:lnSpc>
                <a:spcPts val="3221"/>
              </a:lnSpc>
            </a:pPr>
            <a:r>
              <a:rPr lang="en-US" sz="2300">
                <a:solidFill>
                  <a:srgbClr val="273384"/>
                </a:solidFill>
                <a:latin typeface="Alice"/>
              </a:rPr>
              <a:t>-1.1531 -0.7033 -0.5370 1.1153 1.8622 </a:t>
            </a:r>
          </a:p>
          <a:p>
            <a:pPr algn="ctr">
              <a:lnSpc>
                <a:spcPts val="3221"/>
              </a:lnSpc>
            </a:pPr>
          </a:p>
          <a:p>
            <a:pPr algn="ctr">
              <a:lnSpc>
                <a:spcPts val="3221"/>
              </a:lnSpc>
            </a:pPr>
            <a:r>
              <a:rPr lang="en-US" sz="2300">
                <a:solidFill>
                  <a:srgbClr val="273384"/>
                </a:solidFill>
                <a:latin typeface="Alice"/>
              </a:rPr>
              <a:t>Random effects:</a:t>
            </a:r>
          </a:p>
          <a:p>
            <a:pPr algn="ctr">
              <a:lnSpc>
                <a:spcPts val="3221"/>
              </a:lnSpc>
            </a:pPr>
            <a:r>
              <a:rPr lang="en-US" sz="2300">
                <a:solidFill>
                  <a:srgbClr val="273384"/>
                </a:solidFill>
                <a:latin typeface="Alice"/>
              </a:rPr>
              <a:t> Groups Name    Variance Std.Dev.</a:t>
            </a:r>
          </a:p>
          <a:p>
            <a:pPr algn="ctr">
              <a:lnSpc>
                <a:spcPts val="3221"/>
              </a:lnSpc>
            </a:pPr>
            <a:r>
              <a:rPr lang="en-US" sz="2300">
                <a:solidFill>
                  <a:srgbClr val="273384"/>
                </a:solidFill>
                <a:latin typeface="Alice"/>
              </a:rPr>
              <a:t> response (Intercept) 0.2517 0.5017  </a:t>
            </a:r>
          </a:p>
          <a:p>
            <a:pPr algn="ctr">
              <a:lnSpc>
                <a:spcPts val="3221"/>
              </a:lnSpc>
            </a:pPr>
            <a:r>
              <a:rPr lang="en-US" sz="2300">
                <a:solidFill>
                  <a:srgbClr val="273384"/>
                </a:solidFill>
                <a:latin typeface="Alice"/>
              </a:rPr>
              <a:t>Number of obs: 484, groups: response, 61</a:t>
            </a:r>
          </a:p>
          <a:p>
            <a:pPr algn="ctr">
              <a:lnSpc>
                <a:spcPts val="3221"/>
              </a:lnSpc>
            </a:pPr>
          </a:p>
          <a:p>
            <a:pPr algn="ctr">
              <a:lnSpc>
                <a:spcPts val="3221"/>
              </a:lnSpc>
            </a:pPr>
            <a:r>
              <a:rPr lang="en-US" sz="2300">
                <a:solidFill>
                  <a:srgbClr val="273384"/>
                </a:solidFill>
                <a:latin typeface="Alice"/>
              </a:rPr>
              <a:t>Fixed effects:</a:t>
            </a:r>
          </a:p>
          <a:p>
            <a:pPr algn="ctr">
              <a:lnSpc>
                <a:spcPts val="3221"/>
              </a:lnSpc>
            </a:pPr>
            <a:r>
              <a:rPr lang="en-US" sz="2300">
                <a:solidFill>
                  <a:srgbClr val="273384"/>
                </a:solidFill>
                <a:latin typeface="Alice"/>
              </a:rPr>
              <a:t>            Estimate Std. Error z value Pr(&gt;|z|)    </a:t>
            </a:r>
          </a:p>
          <a:p>
            <a:pPr algn="ctr">
              <a:lnSpc>
                <a:spcPts val="3221"/>
              </a:lnSpc>
            </a:pPr>
            <a:r>
              <a:rPr lang="en-US" sz="2300">
                <a:solidFill>
                  <a:srgbClr val="273384"/>
                </a:solidFill>
                <a:latin typeface="Alice"/>
              </a:rPr>
              <a:t>(Intercept) -1.0446  0.1791 -5.833 5.45e-09 ***</a:t>
            </a:r>
          </a:p>
          <a:p>
            <a:pPr algn="ctr">
              <a:lnSpc>
                <a:spcPts val="3221"/>
              </a:lnSpc>
            </a:pPr>
            <a:r>
              <a:rPr lang="en-US" sz="2300">
                <a:solidFill>
                  <a:srgbClr val="273384"/>
                </a:solidFill>
                <a:latin typeface="Alice"/>
              </a:rPr>
              <a:t>kz      0.7169  0.2390 2.999 0.00271 ** </a:t>
            </a:r>
          </a:p>
          <a:p>
            <a:pPr algn="ctr">
              <a:lnSpc>
                <a:spcPts val="3221"/>
              </a:lnSpc>
            </a:pPr>
            <a:r>
              <a:rPr lang="en-US" sz="2300">
                <a:solidFill>
                  <a:srgbClr val="273384"/>
                </a:solidFill>
                <a:latin typeface="Alice"/>
              </a:rPr>
              <a:t>---</a:t>
            </a:r>
          </a:p>
          <a:p>
            <a:pPr algn="ctr">
              <a:lnSpc>
                <a:spcPts val="3221"/>
              </a:lnSpc>
            </a:pPr>
            <a:r>
              <a:rPr lang="en-US" sz="2300">
                <a:solidFill>
                  <a:srgbClr val="273384"/>
                </a:solidFill>
                <a:latin typeface="Alice"/>
              </a:rPr>
              <a:t>Signif. codes: 0 ‘***’ 0.001 ‘**’ 0.01 ‘*’ 0.05 ‘.’ 0.1 ‘ ’ 1</a:t>
            </a:r>
          </a:p>
          <a:p>
            <a:pPr algn="ctr">
              <a:lnSpc>
                <a:spcPts val="3221"/>
              </a:lnSpc>
            </a:pPr>
          </a:p>
          <a:p>
            <a:pPr algn="ctr">
              <a:lnSpc>
                <a:spcPts val="3221"/>
              </a:lnSpc>
            </a:pPr>
          </a:p>
        </p:txBody>
      </p:sp>
      <p:sp>
        <p:nvSpPr>
          <p:cNvPr name="TextBox 11" id="11"/>
          <p:cNvSpPr txBox="true"/>
          <p:nvPr/>
        </p:nvSpPr>
        <p:spPr>
          <a:xfrm rot="0">
            <a:off x="8073379" y="2595165"/>
            <a:ext cx="9969693" cy="4561869"/>
          </a:xfrm>
          <a:prstGeom prst="rect">
            <a:avLst/>
          </a:prstGeom>
        </p:spPr>
        <p:txBody>
          <a:bodyPr anchor="t" rtlCol="false" tIns="0" lIns="0" bIns="0" rIns="0">
            <a:spAutoFit/>
          </a:bodyPr>
          <a:lstStyle/>
          <a:p>
            <a:pPr>
              <a:lnSpc>
                <a:spcPts val="5189"/>
              </a:lnSpc>
            </a:pPr>
            <a:r>
              <a:rPr lang="en-US" sz="3707">
                <a:solidFill>
                  <a:srgbClr val="273384"/>
                </a:solidFill>
                <a:latin typeface="Alice"/>
              </a:rPr>
              <a:t>In order to double check the true relation between the different language effect, we have also applied the logistic regression. </a:t>
            </a:r>
          </a:p>
          <a:p>
            <a:pPr marL="800344" indent="-400172" lvl="1">
              <a:lnSpc>
                <a:spcPts val="5189"/>
              </a:lnSpc>
              <a:buFont typeface="Arial"/>
              <a:buChar char="•"/>
            </a:pPr>
            <a:r>
              <a:rPr lang="en-US" sz="3707">
                <a:solidFill>
                  <a:srgbClr val="273384"/>
                </a:solidFill>
                <a:latin typeface="Alice"/>
              </a:rPr>
              <a:t>Since there are 2 stars in the result table, which means there is a statistical significance between the language variables: Chinese and Kazakh </a:t>
            </a:r>
          </a:p>
        </p:txBody>
      </p:sp>
      <p:sp>
        <p:nvSpPr>
          <p:cNvPr name="Freeform 12" id="12"/>
          <p:cNvSpPr/>
          <p:nvPr/>
        </p:nvSpPr>
        <p:spPr>
          <a:xfrm flipH="false" flipV="false" rot="0">
            <a:off x="12660218" y="7576134"/>
            <a:ext cx="2247220" cy="2247220"/>
          </a:xfrm>
          <a:custGeom>
            <a:avLst/>
            <a:gdLst/>
            <a:ahLst/>
            <a:cxnLst/>
            <a:rect r="r" b="b" t="t" l="l"/>
            <a:pathLst>
              <a:path h="2247220" w="2247220">
                <a:moveTo>
                  <a:pt x="0" y="0"/>
                </a:moveTo>
                <a:lnTo>
                  <a:pt x="2247219" y="0"/>
                </a:lnTo>
                <a:lnTo>
                  <a:pt x="2247219" y="2247220"/>
                </a:lnTo>
                <a:lnTo>
                  <a:pt x="0" y="22472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1383">
            <a:off x="11334656" y="9364732"/>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689358">
            <a:off x="12476806" y="7306804"/>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
        <p:nvSpPr>
          <p:cNvPr name="Freeform 5" id="5"/>
          <p:cNvSpPr/>
          <p:nvPr/>
        </p:nvSpPr>
        <p:spPr>
          <a:xfrm flipH="false" flipV="false" rot="0">
            <a:off x="13802785" y="-27016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3405389">
            <a:off x="13523378" y="2305459"/>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TextBox 8" id="8"/>
          <p:cNvSpPr txBox="true"/>
          <p:nvPr/>
        </p:nvSpPr>
        <p:spPr>
          <a:xfrm rot="0">
            <a:off x="2820111" y="565377"/>
            <a:ext cx="14439189" cy="847725"/>
          </a:xfrm>
          <a:prstGeom prst="rect">
            <a:avLst/>
          </a:prstGeom>
        </p:spPr>
        <p:txBody>
          <a:bodyPr anchor="t" rtlCol="false" tIns="0" lIns="0" bIns="0" rIns="0">
            <a:spAutoFit/>
          </a:bodyPr>
          <a:lstStyle/>
          <a:p>
            <a:pPr algn="l" marL="0" indent="0" lvl="0">
              <a:lnSpc>
                <a:spcPts val="6720"/>
              </a:lnSpc>
              <a:spcBef>
                <a:spcPct val="0"/>
              </a:spcBef>
            </a:pPr>
            <a:r>
              <a:rPr lang="en-US" sz="5600">
                <a:solidFill>
                  <a:srgbClr val="273384"/>
                </a:solidFill>
                <a:latin typeface="Eczar Bold"/>
              </a:rPr>
              <a:t>Statistical Analysis-Other Models </a:t>
            </a:r>
          </a:p>
        </p:txBody>
      </p:sp>
      <p:sp>
        <p:nvSpPr>
          <p:cNvPr name="TextBox 9" id="9"/>
          <p:cNvSpPr txBox="true"/>
          <p:nvPr/>
        </p:nvSpPr>
        <p:spPr>
          <a:xfrm rot="0">
            <a:off x="885486" y="1482453"/>
            <a:ext cx="16373814" cy="599440"/>
          </a:xfrm>
          <a:prstGeom prst="rect">
            <a:avLst/>
          </a:prstGeom>
        </p:spPr>
        <p:txBody>
          <a:bodyPr anchor="t" rtlCol="false" tIns="0" lIns="0" bIns="0" rIns="0">
            <a:spAutoFit/>
          </a:bodyPr>
          <a:lstStyle/>
          <a:p>
            <a:pPr>
              <a:lnSpc>
                <a:spcPts val="4759"/>
              </a:lnSpc>
            </a:pPr>
            <a:r>
              <a:rPr lang="en-US" sz="3399">
                <a:solidFill>
                  <a:srgbClr val="FF3131"/>
                </a:solidFill>
                <a:latin typeface="Alice"/>
              </a:rPr>
              <a:t>Model 4: Finding statistical significance between CN and KZ no emoji difference </a:t>
            </a:r>
          </a:p>
        </p:txBody>
      </p:sp>
      <p:sp>
        <p:nvSpPr>
          <p:cNvPr name="TextBox 10" id="10"/>
          <p:cNvSpPr txBox="true"/>
          <p:nvPr/>
        </p:nvSpPr>
        <p:spPr>
          <a:xfrm rot="0">
            <a:off x="1028700" y="5185319"/>
            <a:ext cx="16373814" cy="599440"/>
          </a:xfrm>
          <a:prstGeom prst="rect">
            <a:avLst/>
          </a:prstGeom>
        </p:spPr>
        <p:txBody>
          <a:bodyPr anchor="t" rtlCol="false" tIns="0" lIns="0" bIns="0" rIns="0">
            <a:spAutoFit/>
          </a:bodyPr>
          <a:lstStyle/>
          <a:p>
            <a:pPr>
              <a:lnSpc>
                <a:spcPts val="4759"/>
              </a:lnSpc>
            </a:pPr>
            <a:r>
              <a:rPr lang="en-US" sz="3399">
                <a:solidFill>
                  <a:srgbClr val="FF3131"/>
                </a:solidFill>
                <a:latin typeface="Alice"/>
              </a:rPr>
              <a:t>Model 5: Finding statistical significance between CN and KZ emoji difference </a:t>
            </a:r>
          </a:p>
        </p:txBody>
      </p:sp>
      <p:sp>
        <p:nvSpPr>
          <p:cNvPr name="TextBox 11" id="11"/>
          <p:cNvSpPr txBox="true"/>
          <p:nvPr/>
        </p:nvSpPr>
        <p:spPr>
          <a:xfrm rot="0">
            <a:off x="1028700" y="6677342"/>
            <a:ext cx="9477524" cy="1976755"/>
          </a:xfrm>
          <a:prstGeom prst="rect">
            <a:avLst/>
          </a:prstGeom>
        </p:spPr>
        <p:txBody>
          <a:bodyPr anchor="t" rtlCol="false" tIns="0" lIns="0" bIns="0" rIns="0">
            <a:spAutoFit/>
          </a:bodyPr>
          <a:lstStyle/>
          <a:p>
            <a:pPr algn="ctr">
              <a:lnSpc>
                <a:spcPts val="3919"/>
              </a:lnSpc>
            </a:pPr>
            <a:r>
              <a:rPr lang="en-US" sz="2799">
                <a:solidFill>
                  <a:srgbClr val="000000"/>
                </a:solidFill>
                <a:latin typeface="Alice"/>
              </a:rPr>
              <a:t>Pearson's Chi-squared test with Yates' continuity correction</a:t>
            </a:r>
          </a:p>
          <a:p>
            <a:pPr algn="ctr">
              <a:lnSpc>
                <a:spcPts val="3919"/>
              </a:lnSpc>
            </a:pPr>
          </a:p>
          <a:p>
            <a:pPr algn="ctr">
              <a:lnSpc>
                <a:spcPts val="3919"/>
              </a:lnSpc>
            </a:pPr>
            <a:r>
              <a:rPr lang="en-US" sz="2799">
                <a:solidFill>
                  <a:srgbClr val="000000"/>
                </a:solidFill>
                <a:latin typeface="Alice"/>
              </a:rPr>
              <a:t>data: irony_emoji_kzcn</a:t>
            </a:r>
          </a:p>
          <a:p>
            <a:pPr algn="ctr">
              <a:lnSpc>
                <a:spcPts val="3919"/>
              </a:lnSpc>
            </a:pPr>
            <a:r>
              <a:rPr lang="en-US" sz="2799">
                <a:solidFill>
                  <a:srgbClr val="000000"/>
                </a:solidFill>
                <a:latin typeface="Alice"/>
              </a:rPr>
              <a:t>X-squared = 11.302, df = 1, p-value = 0.0007742</a:t>
            </a:r>
          </a:p>
        </p:txBody>
      </p:sp>
      <p:sp>
        <p:nvSpPr>
          <p:cNvPr name="Freeform 12" id="12"/>
          <p:cNvSpPr/>
          <p:nvPr/>
        </p:nvSpPr>
        <p:spPr>
          <a:xfrm flipH="false" flipV="false" rot="0">
            <a:off x="12382623" y="6984909"/>
            <a:ext cx="2006328" cy="2006328"/>
          </a:xfrm>
          <a:custGeom>
            <a:avLst/>
            <a:gdLst/>
            <a:ahLst/>
            <a:cxnLst/>
            <a:rect r="r" b="b" t="t" l="l"/>
            <a:pathLst>
              <a:path h="2006328" w="2006328">
                <a:moveTo>
                  <a:pt x="0" y="0"/>
                </a:moveTo>
                <a:lnTo>
                  <a:pt x="2006328" y="0"/>
                </a:lnTo>
                <a:lnTo>
                  <a:pt x="2006328" y="2006328"/>
                </a:lnTo>
                <a:lnTo>
                  <a:pt x="0" y="200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885486" y="2654754"/>
            <a:ext cx="9477524" cy="1976755"/>
          </a:xfrm>
          <a:prstGeom prst="rect">
            <a:avLst/>
          </a:prstGeom>
        </p:spPr>
        <p:txBody>
          <a:bodyPr anchor="t" rtlCol="false" tIns="0" lIns="0" bIns="0" rIns="0">
            <a:spAutoFit/>
          </a:bodyPr>
          <a:lstStyle/>
          <a:p>
            <a:pPr algn="ctr">
              <a:lnSpc>
                <a:spcPts val="3919"/>
              </a:lnSpc>
            </a:pPr>
            <a:r>
              <a:rPr lang="en-US" sz="2799">
                <a:solidFill>
                  <a:srgbClr val="000000"/>
                </a:solidFill>
                <a:latin typeface="Alice"/>
              </a:rPr>
              <a:t>Pearson's Chi-squared test with Yates' continuity correction</a:t>
            </a:r>
          </a:p>
          <a:p>
            <a:pPr algn="ctr">
              <a:lnSpc>
                <a:spcPts val="3919"/>
              </a:lnSpc>
            </a:pPr>
          </a:p>
          <a:p>
            <a:pPr algn="ctr">
              <a:lnSpc>
                <a:spcPts val="3919"/>
              </a:lnSpc>
            </a:pPr>
            <a:r>
              <a:rPr lang="en-US" sz="2799">
                <a:solidFill>
                  <a:srgbClr val="000000"/>
                </a:solidFill>
                <a:latin typeface="Alice"/>
              </a:rPr>
              <a:t>data: irony_noemoji</a:t>
            </a:r>
          </a:p>
          <a:p>
            <a:pPr algn="ctr">
              <a:lnSpc>
                <a:spcPts val="3919"/>
              </a:lnSpc>
            </a:pPr>
            <a:r>
              <a:rPr lang="en-US" sz="2799">
                <a:solidFill>
                  <a:srgbClr val="000000"/>
                </a:solidFill>
                <a:latin typeface="Alice"/>
              </a:rPr>
              <a:t>X-squared = 0.6321, df = 1, p-value = 0.4266</a:t>
            </a:r>
          </a:p>
        </p:txBody>
      </p:sp>
      <p:sp>
        <p:nvSpPr>
          <p:cNvPr name="Freeform 14" id="14"/>
          <p:cNvSpPr/>
          <p:nvPr/>
        </p:nvSpPr>
        <p:spPr>
          <a:xfrm flipH="false" flipV="false" rot="0">
            <a:off x="12262177" y="2608827"/>
            <a:ext cx="1716823" cy="2022681"/>
          </a:xfrm>
          <a:custGeom>
            <a:avLst/>
            <a:gdLst/>
            <a:ahLst/>
            <a:cxnLst/>
            <a:rect r="r" b="b" t="t" l="l"/>
            <a:pathLst>
              <a:path h="2022681" w="1716823">
                <a:moveTo>
                  <a:pt x="0" y="0"/>
                </a:moveTo>
                <a:lnTo>
                  <a:pt x="1716824" y="0"/>
                </a:lnTo>
                <a:lnTo>
                  <a:pt x="1716824" y="2022682"/>
                </a:lnTo>
                <a:lnTo>
                  <a:pt x="0" y="20226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5910628" y="409575"/>
            <a:ext cx="6887225"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273384"/>
                </a:solidFill>
                <a:latin typeface="Eczar Bold"/>
              </a:rPr>
              <a:t>Discussion</a:t>
            </a:r>
          </a:p>
        </p:txBody>
      </p:sp>
      <p:sp>
        <p:nvSpPr>
          <p:cNvPr name="TextBox 10" id="10"/>
          <p:cNvSpPr txBox="true"/>
          <p:nvPr/>
        </p:nvSpPr>
        <p:spPr>
          <a:xfrm rot="0">
            <a:off x="1028700" y="1907932"/>
            <a:ext cx="16326983" cy="66001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273384"/>
                </a:solidFill>
                <a:latin typeface="Alice"/>
              </a:rPr>
              <a:t>In general, it can be argued that our major hypothesis is conformed, that is, Chinese speakers indeed tend to perceive everything more ironically.</a:t>
            </a:r>
          </a:p>
          <a:p>
            <a:pPr>
              <a:lnSpc>
                <a:spcPts val="4759"/>
              </a:lnSpc>
            </a:pPr>
            <a:r>
              <a:rPr lang="en-US" sz="3399">
                <a:solidFill>
                  <a:srgbClr val="273384"/>
                </a:solidFill>
                <a:latin typeface="Alice"/>
              </a:rPr>
              <a:t> </a:t>
            </a:r>
          </a:p>
          <a:p>
            <a:pPr marL="734059" indent="-367030" lvl="1">
              <a:lnSpc>
                <a:spcPts val="4759"/>
              </a:lnSpc>
              <a:buFont typeface="Arial"/>
              <a:buChar char="•"/>
            </a:pPr>
            <a:r>
              <a:rPr lang="en-US" sz="3399">
                <a:solidFill>
                  <a:srgbClr val="273384"/>
                </a:solidFill>
                <a:latin typeface="Alice"/>
              </a:rPr>
              <a:t>However, our sub-hypothesis which are about the age difference and the existence of emoji did not work so well.   </a:t>
            </a:r>
          </a:p>
          <a:p>
            <a:pPr>
              <a:lnSpc>
                <a:spcPts val="4759"/>
              </a:lnSpc>
            </a:pPr>
          </a:p>
          <a:p>
            <a:pPr marL="734059" indent="-367030" lvl="1">
              <a:lnSpc>
                <a:spcPts val="4759"/>
              </a:lnSpc>
              <a:buFont typeface="Arial"/>
              <a:buChar char="•"/>
            </a:pPr>
            <a:r>
              <a:rPr lang="en-US" sz="3399">
                <a:solidFill>
                  <a:srgbClr val="273384"/>
                </a:solidFill>
                <a:latin typeface="Alice"/>
              </a:rPr>
              <a:t>The absence of statistical significance in the results of the analysis does not definitively indicate that age factors play no role or that the presence of emojis has no effect on the perception of irony. Instead, further investigation is warranted to explore the nuanced relationships and potential interactions between these variables.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22607">
            <a:off x="9712979" y="-1856207"/>
            <a:ext cx="4537396" cy="3712415"/>
          </a:xfrm>
          <a:custGeom>
            <a:avLst/>
            <a:gdLst/>
            <a:ahLst/>
            <a:cxnLst/>
            <a:rect r="r" b="b" t="t" l="l"/>
            <a:pathLst>
              <a:path h="3712415" w="4537396">
                <a:moveTo>
                  <a:pt x="0" y="0"/>
                </a:moveTo>
                <a:lnTo>
                  <a:pt x="4537396" y="0"/>
                </a:lnTo>
                <a:lnTo>
                  <a:pt x="4537396" y="3712414"/>
                </a:lnTo>
                <a:lnTo>
                  <a:pt x="0" y="37124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TextBox 6" id="6"/>
          <p:cNvSpPr txBox="true"/>
          <p:nvPr/>
        </p:nvSpPr>
        <p:spPr>
          <a:xfrm rot="0">
            <a:off x="1983522" y="481012"/>
            <a:ext cx="16304478" cy="1095375"/>
          </a:xfrm>
          <a:prstGeom prst="rect">
            <a:avLst/>
          </a:prstGeom>
        </p:spPr>
        <p:txBody>
          <a:bodyPr anchor="t" rtlCol="false" tIns="0" lIns="0" bIns="0" rIns="0">
            <a:spAutoFit/>
          </a:bodyPr>
          <a:lstStyle/>
          <a:p>
            <a:pPr algn="l" marL="0" indent="0" lvl="0">
              <a:lnSpc>
                <a:spcPts val="8640"/>
              </a:lnSpc>
              <a:spcBef>
                <a:spcPct val="0"/>
              </a:spcBef>
            </a:pPr>
            <a:r>
              <a:rPr lang="en-US" sz="7200">
                <a:solidFill>
                  <a:srgbClr val="273384"/>
                </a:solidFill>
                <a:latin typeface="Eczar Bold"/>
              </a:rPr>
              <a:t>Limitations and Future Research</a:t>
            </a:r>
          </a:p>
        </p:txBody>
      </p:sp>
      <p:sp>
        <p:nvSpPr>
          <p:cNvPr name="Freeform 7" id="7"/>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TextBox 9" id="9"/>
          <p:cNvSpPr txBox="true"/>
          <p:nvPr/>
        </p:nvSpPr>
        <p:spPr>
          <a:xfrm rot="0">
            <a:off x="899167" y="2400617"/>
            <a:ext cx="16489666" cy="5400040"/>
          </a:xfrm>
          <a:prstGeom prst="rect">
            <a:avLst/>
          </a:prstGeom>
        </p:spPr>
        <p:txBody>
          <a:bodyPr anchor="t" rtlCol="false" tIns="0" lIns="0" bIns="0" rIns="0">
            <a:spAutoFit/>
          </a:bodyPr>
          <a:lstStyle/>
          <a:p>
            <a:pPr>
              <a:lnSpc>
                <a:spcPts val="4759"/>
              </a:lnSpc>
            </a:pPr>
            <a:r>
              <a:rPr lang="en-US" sz="3399">
                <a:solidFill>
                  <a:srgbClr val="273384"/>
                </a:solidFill>
                <a:latin typeface="Alice"/>
              </a:rPr>
              <a:t>Limitations:</a:t>
            </a:r>
          </a:p>
          <a:p>
            <a:pPr marL="734059" indent="-367030" lvl="1">
              <a:lnSpc>
                <a:spcPts val="4759"/>
              </a:lnSpc>
              <a:buFont typeface="Arial"/>
              <a:buChar char="•"/>
            </a:pPr>
            <a:r>
              <a:rPr lang="en-US" sz="3399">
                <a:solidFill>
                  <a:srgbClr val="273384"/>
                </a:solidFill>
                <a:latin typeface="Alice"/>
              </a:rPr>
              <a:t>having more participants who are under 30  </a:t>
            </a:r>
          </a:p>
          <a:p>
            <a:pPr marL="734059" indent="-367030" lvl="1">
              <a:lnSpc>
                <a:spcPts val="4759"/>
              </a:lnSpc>
              <a:buFont typeface="Arial"/>
              <a:buChar char="•"/>
            </a:pPr>
            <a:r>
              <a:rPr lang="en-US" sz="3399">
                <a:solidFill>
                  <a:srgbClr val="273384"/>
                </a:solidFill>
                <a:latin typeface="Alice"/>
              </a:rPr>
              <a:t>not having enough time to collect information from Chinese speakers </a:t>
            </a:r>
          </a:p>
          <a:p>
            <a:pPr marL="734059" indent="-367030" lvl="1">
              <a:lnSpc>
                <a:spcPts val="4759"/>
              </a:lnSpc>
              <a:buFont typeface="Arial"/>
              <a:buChar char="•"/>
            </a:pPr>
            <a:r>
              <a:rPr lang="en-US" sz="3399">
                <a:solidFill>
                  <a:srgbClr val="273384"/>
                </a:solidFill>
                <a:latin typeface="Alice"/>
              </a:rPr>
              <a:t>Chinese speakers had limitation in their country and could not complete the survey on time  </a:t>
            </a:r>
          </a:p>
          <a:p>
            <a:pPr>
              <a:lnSpc>
                <a:spcPts val="4759"/>
              </a:lnSpc>
            </a:pPr>
          </a:p>
          <a:p>
            <a:pPr>
              <a:lnSpc>
                <a:spcPts val="4759"/>
              </a:lnSpc>
            </a:pPr>
            <a:r>
              <a:rPr lang="en-US" sz="3399">
                <a:solidFill>
                  <a:srgbClr val="273384"/>
                </a:solidFill>
                <a:latin typeface="Alice"/>
              </a:rPr>
              <a:t>Future Research:</a:t>
            </a:r>
          </a:p>
          <a:p>
            <a:pPr marL="734059" indent="-367030" lvl="1">
              <a:lnSpc>
                <a:spcPts val="4759"/>
              </a:lnSpc>
              <a:buFont typeface="Arial"/>
              <a:buChar char="•"/>
            </a:pPr>
            <a:r>
              <a:rPr lang="en-US" sz="3399">
                <a:solidFill>
                  <a:srgbClr val="273384"/>
                </a:solidFill>
                <a:latin typeface="Alice"/>
              </a:rPr>
              <a:t>diverse and larger number of participants </a:t>
            </a:r>
          </a:p>
          <a:p>
            <a:pPr marL="734059" indent="-367030" lvl="1">
              <a:lnSpc>
                <a:spcPts val="4759"/>
              </a:lnSpc>
              <a:buFont typeface="Arial"/>
              <a:buChar char="•"/>
            </a:pPr>
            <a:r>
              <a:rPr lang="en-US" sz="3399">
                <a:solidFill>
                  <a:srgbClr val="273384"/>
                </a:solidFill>
                <a:latin typeface="Alice"/>
              </a:rPr>
              <a:t>longitudinal studies which will track the changes in irony perception </a:t>
            </a:r>
            <a:r>
              <a:rPr lang="en-US" sz="3399">
                <a:solidFill>
                  <a:srgbClr val="273384"/>
                </a:solidFill>
                <a:latin typeface="Alice"/>
              </a:rPr>
              <a:t>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725007" y="5019675"/>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latin typeface="Eczar Bold"/>
                <a:ea typeface="Eczar Bold"/>
              </a:rPr>
              <a:t>﻿THANK YOU</a:t>
            </a:r>
          </a:p>
        </p:txBody>
      </p:sp>
      <p:grpSp>
        <p:nvGrpSpPr>
          <p:cNvPr name="Group 12" id="12"/>
          <p:cNvGrpSpPr/>
          <p:nvPr/>
        </p:nvGrpSpPr>
        <p:grpSpPr>
          <a:xfrm rot="0">
            <a:off x="6406541" y="2374446"/>
            <a:ext cx="5474919" cy="2093047"/>
            <a:chOff x="0" y="0"/>
            <a:chExt cx="7299891" cy="2790730"/>
          </a:xfrm>
        </p:grpSpPr>
        <p:sp>
          <p:nvSpPr>
            <p:cNvPr name="Freeform 13" id="13"/>
            <p:cNvSpPr/>
            <p:nvPr/>
          </p:nvSpPr>
          <p:spPr>
            <a:xfrm flipH="false" flipV="false" rot="0">
              <a:off x="2025483" y="0"/>
              <a:ext cx="3248925" cy="2215176"/>
            </a:xfrm>
            <a:custGeom>
              <a:avLst/>
              <a:gdLst/>
              <a:ahLst/>
              <a:cxnLst/>
              <a:rect r="r" b="b" t="t" l="l"/>
              <a:pathLst>
                <a:path h="2215176" w="3248925">
                  <a:moveTo>
                    <a:pt x="0" y="0"/>
                  </a:moveTo>
                  <a:lnTo>
                    <a:pt x="3248925" y="0"/>
                  </a:lnTo>
                  <a:lnTo>
                    <a:pt x="3248925" y="2215176"/>
                  </a:lnTo>
                  <a:lnTo>
                    <a:pt x="0" y="2215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0" y="2148501"/>
              <a:ext cx="7299891" cy="642229"/>
            </a:xfrm>
            <a:prstGeom prst="rect">
              <a:avLst/>
            </a:prstGeom>
          </p:spPr>
          <p:txBody>
            <a:bodyPr anchor="t" rtlCol="false" tIns="0" lIns="0" bIns="0" rIns="0">
              <a:spAutoFit/>
            </a:bodyPr>
            <a:lstStyle/>
            <a:p>
              <a:pPr algn="ctr">
                <a:lnSpc>
                  <a:spcPts val="4032"/>
                </a:lnSpc>
              </a:pPr>
              <a:r>
                <a:rPr lang="en-US" sz="2880">
                  <a:solidFill>
                    <a:srgbClr val="A88353"/>
                  </a:solidFill>
                  <a:latin typeface="Public Sans"/>
                </a:rPr>
                <a:t>Irony Group</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7038826">
            <a:off x="-2729619" y="3014974"/>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Freeform 6" id="6"/>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7" id="7"/>
          <p:cNvSpPr/>
          <p:nvPr/>
        </p:nvSpPr>
        <p:spPr>
          <a:xfrm flipH="false" flipV="false" rot="-7038826">
            <a:off x="16280231" y="378477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6"/>
            <a:stretch>
              <a:fillRect l="0" t="-3051" r="0" b="0"/>
            </a:stretch>
          </a:blipFill>
        </p:spPr>
      </p:sp>
      <p:sp>
        <p:nvSpPr>
          <p:cNvPr name="TextBox 9" id="9"/>
          <p:cNvSpPr txBox="true"/>
          <p:nvPr/>
        </p:nvSpPr>
        <p:spPr>
          <a:xfrm rot="0">
            <a:off x="2543855" y="4586784"/>
            <a:ext cx="13420597" cy="1685163"/>
          </a:xfrm>
          <a:prstGeom prst="rect">
            <a:avLst/>
          </a:prstGeom>
        </p:spPr>
        <p:txBody>
          <a:bodyPr anchor="t" rtlCol="false" tIns="0" lIns="0" bIns="0" rIns="0">
            <a:spAutoFit/>
          </a:bodyPr>
          <a:lstStyle/>
          <a:p>
            <a:pPr algn="ctr" marL="906780" indent="-453390" lvl="1">
              <a:lnSpc>
                <a:spcPts val="6845"/>
              </a:lnSpc>
              <a:buFont typeface="Arial"/>
              <a:buChar char="•"/>
            </a:pPr>
            <a:r>
              <a:rPr lang="en-US" sz="4200">
                <a:solidFill>
                  <a:srgbClr val="273384"/>
                </a:solidFill>
                <a:latin typeface="Alice Bold"/>
              </a:rPr>
              <a:t>Chinese cultural distinction in irony</a:t>
            </a:r>
          </a:p>
          <a:p>
            <a:pPr algn="ctr" marL="906780" indent="-453390" lvl="1">
              <a:lnSpc>
                <a:spcPts val="6845"/>
              </a:lnSpc>
              <a:buFont typeface="Arial"/>
              <a:buChar char="•"/>
            </a:pPr>
            <a:r>
              <a:rPr lang="en-US" sz="4200">
                <a:solidFill>
                  <a:srgbClr val="273384"/>
                </a:solidFill>
                <a:latin typeface="Alice Bold"/>
              </a:rPr>
              <a:t>Verbal Irony is related to experimental semantics</a:t>
            </a:r>
          </a:p>
        </p:txBody>
      </p:sp>
      <p:sp>
        <p:nvSpPr>
          <p:cNvPr name="Freeform 10" id="10"/>
          <p:cNvSpPr/>
          <p:nvPr/>
        </p:nvSpPr>
        <p:spPr>
          <a:xfrm flipH="false" flipV="false" rot="0">
            <a:off x="5198919" y="2822739"/>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20306" y="1302329"/>
            <a:ext cx="18067694" cy="2836482"/>
          </a:xfrm>
          <a:prstGeom prst="rect">
            <a:avLst/>
          </a:prstGeom>
        </p:spPr>
        <p:txBody>
          <a:bodyPr anchor="t" rtlCol="false" tIns="0" lIns="0" bIns="0" rIns="0">
            <a:spAutoFit/>
          </a:bodyPr>
          <a:lstStyle/>
          <a:p>
            <a:pPr algn="ctr">
              <a:lnSpc>
                <a:spcPts val="5714"/>
              </a:lnSpc>
            </a:pPr>
            <a:r>
              <a:rPr lang="en-US" sz="4499">
                <a:solidFill>
                  <a:srgbClr val="273384"/>
                </a:solidFill>
                <a:latin typeface="Eczar Bold"/>
              </a:rPr>
              <a:t>What started your interest in the topic, why is it relevant or important</a:t>
            </a:r>
          </a:p>
          <a:p>
            <a:pPr algn="ctr">
              <a:lnSpc>
                <a:spcPts val="1117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895254">
            <a:off x="16212628" y="5842304"/>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24568">
            <a:off x="12391678" y="712296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587989">
            <a:off x="11830173" y="549825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5895254">
            <a:off x="-1289031" y="2433504"/>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866906">
            <a:off x="-1623071" y="-4562309"/>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114953">
            <a:off x="-1524128" y="-356570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5198919" y="308147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691538" y="1692854"/>
            <a:ext cx="13089081" cy="1136142"/>
          </a:xfrm>
          <a:prstGeom prst="rect">
            <a:avLst/>
          </a:prstGeom>
        </p:spPr>
        <p:txBody>
          <a:bodyPr anchor="t" rtlCol="false" tIns="0" lIns="0" bIns="0" rIns="0">
            <a:spAutoFit/>
          </a:bodyPr>
          <a:lstStyle/>
          <a:p>
            <a:pPr algn="ctr">
              <a:lnSpc>
                <a:spcPts val="9144"/>
              </a:lnSpc>
            </a:pPr>
            <a:r>
              <a:rPr lang="en-US" sz="7200">
                <a:solidFill>
                  <a:srgbClr val="273384"/>
                </a:solidFill>
                <a:latin typeface="Eczar Bold"/>
              </a:rPr>
              <a:t>Research Gap</a:t>
            </a:r>
          </a:p>
        </p:txBody>
      </p:sp>
      <p:sp>
        <p:nvSpPr>
          <p:cNvPr name="TextBox 10" id="10"/>
          <p:cNvSpPr txBox="true"/>
          <p:nvPr/>
        </p:nvSpPr>
        <p:spPr>
          <a:xfrm rot="0">
            <a:off x="2472655" y="3856552"/>
            <a:ext cx="14276378" cy="391922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273384"/>
                </a:solidFill>
                <a:latin typeface="Alice Bold"/>
              </a:rPr>
              <a:t>Many studies done on verbal irony perception controlling for other factors;</a:t>
            </a:r>
          </a:p>
          <a:p>
            <a:pPr>
              <a:lnSpc>
                <a:spcPts val="4480"/>
              </a:lnSpc>
            </a:pPr>
          </a:p>
          <a:p>
            <a:pPr marL="690881" indent="-345440" lvl="1">
              <a:lnSpc>
                <a:spcPts val="4480"/>
              </a:lnSpc>
              <a:buFont typeface="Arial"/>
              <a:buChar char="•"/>
            </a:pPr>
            <a:r>
              <a:rPr lang="en-US" sz="3200">
                <a:solidFill>
                  <a:srgbClr val="273384"/>
                </a:solidFill>
                <a:latin typeface="Alice Bold"/>
              </a:rPr>
              <a:t>A lack of research on irony in digital communication and for the effect of emojis;</a:t>
            </a:r>
          </a:p>
          <a:p>
            <a:pPr>
              <a:lnSpc>
                <a:spcPts val="4480"/>
              </a:lnSpc>
            </a:pPr>
          </a:p>
          <a:p>
            <a:pPr marL="690881" indent="-345440" lvl="1">
              <a:lnSpc>
                <a:spcPts val="4480"/>
              </a:lnSpc>
              <a:buFont typeface="Arial"/>
              <a:buChar char="•"/>
            </a:pPr>
            <a:r>
              <a:rPr lang="en-US" sz="3200">
                <a:solidFill>
                  <a:srgbClr val="273384"/>
                </a:solidFill>
                <a:latin typeface="Alice Bold"/>
              </a:rPr>
              <a:t>Cross-cultural analysis on irony perception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895254">
            <a:off x="16212628" y="5842304"/>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24568">
            <a:off x="12391678" y="712296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587989">
            <a:off x="11830173" y="549825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5895254">
            <a:off x="-1289031" y="2433504"/>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866906">
            <a:off x="-1623071" y="-4562309"/>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114953">
            <a:off x="-1524128" y="-356570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5198919" y="308147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064756" y="3390944"/>
            <a:ext cx="13230780" cy="3903044"/>
          </a:xfrm>
          <a:prstGeom prst="rect">
            <a:avLst/>
          </a:prstGeom>
        </p:spPr>
        <p:txBody>
          <a:bodyPr anchor="t" rtlCol="false" tIns="0" lIns="0" bIns="0" rIns="0">
            <a:spAutoFit/>
          </a:bodyPr>
          <a:lstStyle/>
          <a:p>
            <a:pPr algn="ctr">
              <a:lnSpc>
                <a:spcPts val="7809"/>
              </a:lnSpc>
            </a:pPr>
            <a:r>
              <a:rPr lang="en-US" sz="4791">
                <a:solidFill>
                  <a:srgbClr val="273384"/>
                </a:solidFill>
                <a:latin typeface="Alice"/>
              </a:rPr>
              <a:t>"How does the interpretation of verbal irony vary across age groups in Chinese and Kazakh languages within social media communication networks?"</a:t>
            </a:r>
          </a:p>
        </p:txBody>
      </p:sp>
      <p:sp>
        <p:nvSpPr>
          <p:cNvPr name="TextBox 10" id="10"/>
          <p:cNvSpPr txBox="true"/>
          <p:nvPr/>
        </p:nvSpPr>
        <p:spPr>
          <a:xfrm rot="0">
            <a:off x="3206455" y="971550"/>
            <a:ext cx="13089081"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Research Question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1706107" y="1990306"/>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4777814" y="8066133"/>
            <a:ext cx="5428785" cy="4441733"/>
          </a:xfrm>
          <a:custGeom>
            <a:avLst/>
            <a:gdLst/>
            <a:ahLst/>
            <a:cxnLst/>
            <a:rect r="r" b="b" t="t" l="l"/>
            <a:pathLst>
              <a:path h="4441733" w="5428785">
                <a:moveTo>
                  <a:pt x="0" y="0"/>
                </a:moveTo>
                <a:lnTo>
                  <a:pt x="5428785" y="0"/>
                </a:lnTo>
                <a:lnTo>
                  <a:pt x="5428785" y="4441734"/>
                </a:lnTo>
                <a:lnTo>
                  <a:pt x="0" y="44417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683063"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1580828" y="-5160351"/>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3451795">
            <a:off x="-6003021" y="61722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4917954">
            <a:off x="-5127532" y="-127996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TextBox 9" id="9"/>
          <p:cNvSpPr txBox="true"/>
          <p:nvPr/>
        </p:nvSpPr>
        <p:spPr>
          <a:xfrm rot="0">
            <a:off x="1028700" y="854164"/>
            <a:ext cx="7890162" cy="1136142"/>
          </a:xfrm>
          <a:prstGeom prst="rect">
            <a:avLst/>
          </a:prstGeom>
        </p:spPr>
        <p:txBody>
          <a:bodyPr anchor="t" rtlCol="false" tIns="0" lIns="0" bIns="0" rIns="0">
            <a:spAutoFit/>
          </a:bodyPr>
          <a:lstStyle/>
          <a:p>
            <a:pPr algn="ctr">
              <a:lnSpc>
                <a:spcPts val="9144"/>
              </a:lnSpc>
            </a:pPr>
            <a:r>
              <a:rPr lang="en-US" sz="7200">
                <a:solidFill>
                  <a:srgbClr val="273384"/>
                </a:solidFill>
                <a:latin typeface="Eczar Bold"/>
              </a:rPr>
              <a:t>Hypothesis:</a:t>
            </a:r>
          </a:p>
        </p:txBody>
      </p:sp>
      <p:sp>
        <p:nvSpPr>
          <p:cNvPr name="TextBox 10" id="10"/>
          <p:cNvSpPr txBox="true"/>
          <p:nvPr/>
        </p:nvSpPr>
        <p:spPr>
          <a:xfrm rot="0">
            <a:off x="685571" y="2418727"/>
            <a:ext cx="15757300" cy="4293870"/>
          </a:xfrm>
          <a:prstGeom prst="rect">
            <a:avLst/>
          </a:prstGeom>
        </p:spPr>
        <p:txBody>
          <a:bodyPr anchor="t" rtlCol="false" tIns="0" lIns="0" bIns="0" rIns="0">
            <a:spAutoFit/>
          </a:bodyPr>
          <a:lstStyle/>
          <a:p>
            <a:pPr marL="647700" indent="-323850" lvl="1">
              <a:lnSpc>
                <a:spcPts val="4890"/>
              </a:lnSpc>
              <a:buFont typeface="Arial"/>
              <a:buChar char="•"/>
            </a:pPr>
            <a:r>
              <a:rPr lang="en-US" sz="3000">
                <a:solidFill>
                  <a:srgbClr val="273384"/>
                </a:solidFill>
                <a:latin typeface="Alice Bold"/>
              </a:rPr>
              <a:t>Major: Chinese speakers can perceive irony better than Kazakh speakers. </a:t>
            </a:r>
          </a:p>
          <a:p>
            <a:pPr>
              <a:lnSpc>
                <a:spcPts val="4890"/>
              </a:lnSpc>
            </a:pPr>
          </a:p>
          <a:p>
            <a:pPr marL="647700" indent="-323850" lvl="1">
              <a:lnSpc>
                <a:spcPts val="4890"/>
              </a:lnSpc>
              <a:buFont typeface="Arial"/>
              <a:buChar char="•"/>
            </a:pPr>
            <a:r>
              <a:rPr lang="en-US" sz="3000">
                <a:solidFill>
                  <a:srgbClr val="273384"/>
                </a:solidFill>
                <a:latin typeface="Alice Bold"/>
              </a:rPr>
              <a:t> Sub 1: In general, the elder people (who are above 30 in our case) tend to perceive the direct meaning more frequently compared to the younger people.</a:t>
            </a:r>
          </a:p>
          <a:p>
            <a:pPr>
              <a:lnSpc>
                <a:spcPts val="4890"/>
              </a:lnSpc>
            </a:pPr>
          </a:p>
          <a:p>
            <a:pPr marL="647700" indent="-323850" lvl="1">
              <a:lnSpc>
                <a:spcPts val="4890"/>
              </a:lnSpc>
              <a:buFont typeface="Arial"/>
              <a:buChar char="•"/>
            </a:pPr>
            <a:r>
              <a:rPr lang="en-US" sz="3000">
                <a:solidFill>
                  <a:srgbClr val="273384"/>
                </a:solidFill>
                <a:latin typeface="Alice Bold"/>
              </a:rPr>
              <a:t>Sub 2: It is also argued that Chinese speakers can perceive the irony even without the existence of emoji.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8169400" y="530876"/>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6195577" y="7821867"/>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4355412" y="-5168073"/>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2191034" y="-5467126"/>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TextBox 6" id="6"/>
          <p:cNvSpPr txBox="true"/>
          <p:nvPr/>
        </p:nvSpPr>
        <p:spPr>
          <a:xfrm rot="0">
            <a:off x="279238" y="266700"/>
            <a:ext cx="7890162" cy="1136142"/>
          </a:xfrm>
          <a:prstGeom prst="rect">
            <a:avLst/>
          </a:prstGeom>
        </p:spPr>
        <p:txBody>
          <a:bodyPr anchor="t" rtlCol="false" tIns="0" lIns="0" bIns="0" rIns="0">
            <a:spAutoFit/>
          </a:bodyPr>
          <a:lstStyle/>
          <a:p>
            <a:pPr algn="ctr">
              <a:lnSpc>
                <a:spcPts val="9144"/>
              </a:lnSpc>
            </a:pPr>
            <a:r>
              <a:rPr lang="en-US" sz="7200">
                <a:solidFill>
                  <a:srgbClr val="273384"/>
                </a:solidFill>
                <a:latin typeface="Eczar Bold"/>
              </a:rPr>
              <a:t>Predictions:</a:t>
            </a:r>
          </a:p>
        </p:txBody>
      </p:sp>
      <p:sp>
        <p:nvSpPr>
          <p:cNvPr name="Freeform 7" id="7"/>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TextBox 8" id="8"/>
          <p:cNvSpPr txBox="true"/>
          <p:nvPr/>
        </p:nvSpPr>
        <p:spPr>
          <a:xfrm rot="0">
            <a:off x="980129" y="2189621"/>
            <a:ext cx="16327742" cy="5975731"/>
          </a:xfrm>
          <a:prstGeom prst="rect">
            <a:avLst/>
          </a:prstGeom>
        </p:spPr>
        <p:txBody>
          <a:bodyPr anchor="t" rtlCol="false" tIns="0" lIns="0" bIns="0" rIns="0">
            <a:spAutoFit/>
          </a:bodyPr>
          <a:lstStyle/>
          <a:p>
            <a:pPr marL="626111" indent="-313055" lvl="1">
              <a:lnSpc>
                <a:spcPts val="4727"/>
              </a:lnSpc>
              <a:buFont typeface="Arial"/>
              <a:buChar char="•"/>
            </a:pPr>
            <a:r>
              <a:rPr lang="en-US" sz="2900">
                <a:solidFill>
                  <a:srgbClr val="273384"/>
                </a:solidFill>
                <a:latin typeface="Alice Bold"/>
              </a:rPr>
              <a:t> Chinese speakers can understand irony better than Kazakh speakers in terms of verbal irony in WeChat and Telegram as their language is more ironic than the Kazakh language due to Chinese culture influence. (</a:t>
            </a:r>
            <a:r>
              <a:rPr lang="en-US" sz="2900">
                <a:solidFill>
                  <a:srgbClr val="273384"/>
                </a:solidFill>
                <a:latin typeface="Alice"/>
              </a:rPr>
              <a:t>Chinese speakers tend to speak more implicitly due to their cultural factors.</a:t>
            </a:r>
            <a:r>
              <a:rPr lang="en-US" sz="2900">
                <a:solidFill>
                  <a:srgbClr val="273384"/>
                </a:solidFill>
                <a:latin typeface="Alice Bold"/>
              </a:rPr>
              <a:t>) </a:t>
            </a:r>
          </a:p>
          <a:p>
            <a:pPr>
              <a:lnSpc>
                <a:spcPts val="4727"/>
              </a:lnSpc>
            </a:pPr>
          </a:p>
          <a:p>
            <a:pPr marL="626111" indent="-313055" lvl="1">
              <a:lnSpc>
                <a:spcPts val="4727"/>
              </a:lnSpc>
              <a:buFont typeface="Arial"/>
              <a:buChar char="•"/>
            </a:pPr>
            <a:r>
              <a:rPr lang="en-US" sz="2900">
                <a:solidFill>
                  <a:srgbClr val="273384"/>
                </a:solidFill>
                <a:latin typeface="Alice Bold"/>
              </a:rPr>
              <a:t>The people of the younger age group can understand irony better than the people of older age group because older people are less exposed to the internet communicational environment. </a:t>
            </a:r>
          </a:p>
          <a:p>
            <a:pPr>
              <a:lnSpc>
                <a:spcPts val="4727"/>
              </a:lnSpc>
            </a:pPr>
          </a:p>
          <a:p>
            <a:pPr marL="626111" indent="-313055" lvl="1">
              <a:lnSpc>
                <a:spcPts val="4727"/>
              </a:lnSpc>
              <a:buFont typeface="Arial"/>
              <a:buChar char="•"/>
            </a:pPr>
            <a:r>
              <a:rPr lang="en-US" sz="2900">
                <a:solidFill>
                  <a:srgbClr val="273384"/>
                </a:solidFill>
                <a:latin typeface="Alice Bold"/>
              </a:rPr>
              <a:t> The existence of emoji is considered as a non-verbal clue that can help with the understanding of irony.  </a:t>
            </a:r>
          </a:p>
        </p:txBody>
      </p:sp>
      <p:sp>
        <p:nvSpPr>
          <p:cNvPr name="Freeform 9" id="9"/>
          <p:cNvSpPr/>
          <p:nvPr/>
        </p:nvSpPr>
        <p:spPr>
          <a:xfrm flipH="false" flipV="false" rot="3451795">
            <a:off x="-6183075" y="6539781"/>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10" id="10"/>
          <p:cNvSpPr/>
          <p:nvPr/>
        </p:nvSpPr>
        <p:spPr>
          <a:xfrm flipH="false" flipV="false" rot="-4917954">
            <a:off x="-5541596" y="-928553"/>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AutoShape 2" id="2"/>
          <p:cNvSpPr/>
          <p:nvPr/>
        </p:nvSpPr>
        <p:spPr>
          <a:xfrm>
            <a:off x="1190625" y="3926050"/>
            <a:ext cx="16068675" cy="0"/>
          </a:xfrm>
          <a:prstGeom prst="line">
            <a:avLst/>
          </a:prstGeom>
          <a:ln cap="rnd" w="19050">
            <a:solidFill>
              <a:srgbClr val="273384"/>
            </a:solidFill>
            <a:prstDash val="solid"/>
            <a:headEnd type="none" len="sm" w="sm"/>
            <a:tailEnd type="none" len="sm" w="sm"/>
          </a:ln>
        </p:spPr>
      </p:sp>
      <p:grpSp>
        <p:nvGrpSpPr>
          <p:cNvPr name="Group 3" id="3"/>
          <p:cNvGrpSpPr/>
          <p:nvPr/>
        </p:nvGrpSpPr>
        <p:grpSpPr>
          <a:xfrm rot="0">
            <a:off x="857250" y="3759363"/>
            <a:ext cx="333375" cy="333375"/>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5" id="5"/>
          <p:cNvGrpSpPr/>
          <p:nvPr/>
        </p:nvGrpSpPr>
        <p:grpSpPr>
          <a:xfrm rot="0">
            <a:off x="5317258" y="3773650"/>
            <a:ext cx="323850" cy="32385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7" id="7"/>
          <p:cNvGrpSpPr/>
          <p:nvPr/>
        </p:nvGrpSpPr>
        <p:grpSpPr>
          <a:xfrm rot="0">
            <a:off x="9589417" y="3773650"/>
            <a:ext cx="323850" cy="32385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9" id="9"/>
          <p:cNvGrpSpPr/>
          <p:nvPr/>
        </p:nvGrpSpPr>
        <p:grpSpPr>
          <a:xfrm rot="0">
            <a:off x="14037592" y="3759363"/>
            <a:ext cx="323850" cy="32385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Freeform 11" id="11"/>
          <p:cNvSpPr/>
          <p:nvPr/>
        </p:nvSpPr>
        <p:spPr>
          <a:xfrm flipH="false" flipV="false" rot="1033578">
            <a:off x="11000600" y="-41148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TextBox 12" id="12"/>
          <p:cNvSpPr txBox="true"/>
          <p:nvPr/>
        </p:nvSpPr>
        <p:spPr>
          <a:xfrm rot="0">
            <a:off x="4516292" y="1973425"/>
            <a:ext cx="8471079" cy="1333500"/>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273384"/>
                </a:solidFill>
                <a:latin typeface="Eczar Bold"/>
              </a:rPr>
              <a:t>Methods</a:t>
            </a:r>
          </a:p>
        </p:txBody>
      </p:sp>
      <p:sp>
        <p:nvSpPr>
          <p:cNvPr name="Freeform 13" id="13"/>
          <p:cNvSpPr/>
          <p:nvPr/>
        </p:nvSpPr>
        <p:spPr>
          <a:xfrm flipH="false" flipV="true" rot="-7522993">
            <a:off x="11750096" y="-582939"/>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552612">
            <a:off x="4466146" y="-550207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15" id="15"/>
          <p:cNvSpPr/>
          <p:nvPr/>
        </p:nvSpPr>
        <p:spPr>
          <a:xfrm flipH="false" flipV="false" rot="0">
            <a:off x="14653176" y="-2269873"/>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16" id="16"/>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7" id="17"/>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18" id="18"/>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9" id="19"/>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20" id="20"/>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TextBox 21" id="21"/>
          <p:cNvSpPr txBox="true"/>
          <p:nvPr/>
        </p:nvSpPr>
        <p:spPr>
          <a:xfrm rot="0">
            <a:off x="5423514" y="4914082"/>
            <a:ext cx="3258669" cy="1606330"/>
          </a:xfrm>
          <a:prstGeom prst="rect">
            <a:avLst/>
          </a:prstGeom>
        </p:spPr>
        <p:txBody>
          <a:bodyPr anchor="t" rtlCol="false" tIns="0" lIns="0" bIns="0" rIns="0">
            <a:spAutoFit/>
          </a:bodyPr>
          <a:lstStyle/>
          <a:p>
            <a:pPr algn="l" marL="0" indent="0" lvl="0">
              <a:lnSpc>
                <a:spcPts val="4247"/>
              </a:lnSpc>
              <a:spcBef>
                <a:spcPct val="0"/>
              </a:spcBef>
            </a:pPr>
            <a:r>
              <a:rPr lang="en-US" sz="3267">
                <a:solidFill>
                  <a:srgbClr val="273384"/>
                </a:solidFill>
                <a:latin typeface="Alice Bold"/>
              </a:rPr>
              <a:t>Survey creation and preliminary data by Qualtrics</a:t>
            </a:r>
          </a:p>
        </p:txBody>
      </p:sp>
      <p:sp>
        <p:nvSpPr>
          <p:cNvPr name="TextBox 22" id="22"/>
          <p:cNvSpPr txBox="true"/>
          <p:nvPr/>
        </p:nvSpPr>
        <p:spPr>
          <a:xfrm rot="0">
            <a:off x="9593052" y="4911106"/>
            <a:ext cx="3258657" cy="1606212"/>
          </a:xfrm>
          <a:prstGeom prst="rect">
            <a:avLst/>
          </a:prstGeom>
        </p:spPr>
        <p:txBody>
          <a:bodyPr anchor="t" rtlCol="false" tIns="0" lIns="0" bIns="0" rIns="0">
            <a:spAutoFit/>
          </a:bodyPr>
          <a:lstStyle/>
          <a:p>
            <a:pPr algn="l" marL="0" indent="0" lvl="0">
              <a:lnSpc>
                <a:spcPts val="4259"/>
              </a:lnSpc>
              <a:spcBef>
                <a:spcPct val="0"/>
              </a:spcBef>
            </a:pPr>
            <a:r>
              <a:rPr lang="en-US" sz="3276">
                <a:solidFill>
                  <a:srgbClr val="273384"/>
                </a:solidFill>
                <a:latin typeface="Alice Bold"/>
              </a:rPr>
              <a:t>Social media and communication applications </a:t>
            </a:r>
          </a:p>
        </p:txBody>
      </p:sp>
      <p:sp>
        <p:nvSpPr>
          <p:cNvPr name="TextBox 23" id="23"/>
          <p:cNvSpPr txBox="true"/>
          <p:nvPr/>
        </p:nvSpPr>
        <p:spPr>
          <a:xfrm rot="0">
            <a:off x="13383684" y="4924425"/>
            <a:ext cx="2899897" cy="1072665"/>
          </a:xfrm>
          <a:prstGeom prst="rect">
            <a:avLst/>
          </a:prstGeom>
        </p:spPr>
        <p:txBody>
          <a:bodyPr anchor="t" rtlCol="false" tIns="0" lIns="0" bIns="0" rIns="0">
            <a:spAutoFit/>
          </a:bodyPr>
          <a:lstStyle/>
          <a:p>
            <a:pPr algn="l" marL="0" indent="0" lvl="0">
              <a:lnSpc>
                <a:spcPts val="4274"/>
              </a:lnSpc>
              <a:spcBef>
                <a:spcPct val="0"/>
              </a:spcBef>
            </a:pPr>
            <a:r>
              <a:rPr lang="en-US" sz="3288" u="sng">
                <a:solidFill>
                  <a:srgbClr val="273384"/>
                </a:solidFill>
                <a:latin typeface="Alice Bold"/>
              </a:rPr>
              <a:t>R Studio</a:t>
            </a:r>
            <a:r>
              <a:rPr lang="en-US" sz="3288">
                <a:solidFill>
                  <a:srgbClr val="273384"/>
                </a:solidFill>
                <a:latin typeface="Alice Bold"/>
              </a:rPr>
              <a:t> to analyze data </a:t>
            </a:r>
          </a:p>
        </p:txBody>
      </p:sp>
      <p:sp>
        <p:nvSpPr>
          <p:cNvPr name="Freeform 24" id="24"/>
          <p:cNvSpPr/>
          <p:nvPr/>
        </p:nvSpPr>
        <p:spPr>
          <a:xfrm flipH="false" flipV="true" rot="530069">
            <a:off x="2372013" y="-939026"/>
            <a:ext cx="4288558" cy="3508821"/>
          </a:xfrm>
          <a:custGeom>
            <a:avLst/>
            <a:gdLst/>
            <a:ahLst/>
            <a:cxnLst/>
            <a:rect r="r" b="b" t="t" l="l"/>
            <a:pathLst>
              <a:path h="3508821" w="4288558">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true" flipV="false" rot="-552612">
            <a:off x="-1413846" y="-4606048"/>
            <a:ext cx="9152475" cy="8229600"/>
          </a:xfrm>
          <a:custGeom>
            <a:avLst/>
            <a:gdLst/>
            <a:ahLst/>
            <a:cxnLst/>
            <a:rect r="r" b="b" t="t" l="l"/>
            <a:pathLst>
              <a:path h="8229600" w="9152475">
                <a:moveTo>
                  <a:pt x="9152474" y="0"/>
                </a:moveTo>
                <a:lnTo>
                  <a:pt x="0" y="0"/>
                </a:lnTo>
                <a:lnTo>
                  <a:pt x="0" y="8229600"/>
                </a:lnTo>
                <a:lnTo>
                  <a:pt x="9152474" y="8229600"/>
                </a:lnTo>
                <a:lnTo>
                  <a:pt x="9152474" y="0"/>
                </a:lnTo>
                <a:close/>
              </a:path>
            </a:pathLst>
          </a:custGeom>
          <a:blipFill>
            <a:blip r:embed="rId2"/>
            <a:stretch>
              <a:fillRect l="0" t="0" r="0" b="0"/>
            </a:stretch>
          </a:blipFill>
        </p:spPr>
      </p:sp>
      <p:sp>
        <p:nvSpPr>
          <p:cNvPr name="TextBox 26" id="26"/>
          <p:cNvSpPr txBox="true"/>
          <p:nvPr/>
        </p:nvSpPr>
        <p:spPr>
          <a:xfrm rot="0">
            <a:off x="1028700" y="4874462"/>
            <a:ext cx="3612759" cy="1680581"/>
          </a:xfrm>
          <a:prstGeom prst="rect">
            <a:avLst/>
          </a:prstGeom>
        </p:spPr>
        <p:txBody>
          <a:bodyPr anchor="t" rtlCol="false" tIns="0" lIns="0" bIns="0" rIns="0">
            <a:spAutoFit/>
          </a:bodyPr>
          <a:lstStyle/>
          <a:p>
            <a:pPr algn="l" marL="0" indent="0" lvl="0">
              <a:lnSpc>
                <a:spcPts val="4447"/>
              </a:lnSpc>
              <a:spcBef>
                <a:spcPct val="0"/>
              </a:spcBef>
            </a:pPr>
            <a:r>
              <a:rPr lang="en-US" sz="3420">
                <a:solidFill>
                  <a:srgbClr val="31356E"/>
                </a:solidFill>
                <a:latin typeface="Alice Bold"/>
              </a:rPr>
              <a:t>32 Kazakh speakers and 30 Chinese speakers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143347">
            <a:off x="2104989" y="9087857"/>
            <a:ext cx="5262259" cy="4305485"/>
          </a:xfrm>
          <a:custGeom>
            <a:avLst/>
            <a:gdLst/>
            <a:ahLst/>
            <a:cxnLst/>
            <a:rect r="r" b="b" t="t" l="l"/>
            <a:pathLst>
              <a:path h="4305485" w="5262259">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69517">
            <a:off x="-3522076" y="5012423"/>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854116" y="5018944"/>
            <a:ext cx="5566488" cy="6189284"/>
          </a:xfrm>
          <a:custGeom>
            <a:avLst/>
            <a:gdLst/>
            <a:ahLst/>
            <a:cxnLst/>
            <a:rect r="r" b="b" t="t" l="l"/>
            <a:pathLst>
              <a:path h="6189284" w="5566488">
                <a:moveTo>
                  <a:pt x="0" y="0"/>
                </a:moveTo>
                <a:lnTo>
                  <a:pt x="5566487" y="0"/>
                </a:lnTo>
                <a:lnTo>
                  <a:pt x="5566487" y="6189285"/>
                </a:lnTo>
                <a:lnTo>
                  <a:pt x="0" y="6189285"/>
                </a:lnTo>
                <a:lnTo>
                  <a:pt x="0" y="0"/>
                </a:lnTo>
                <a:close/>
              </a:path>
            </a:pathLst>
          </a:custGeom>
          <a:blipFill>
            <a:blip r:embed="rId5"/>
            <a:stretch>
              <a:fillRect l="0" t="0" r="0" b="0"/>
            </a:stretch>
          </a:blipFill>
        </p:spPr>
      </p:sp>
      <p:grpSp>
        <p:nvGrpSpPr>
          <p:cNvPr name="Group 5" id="5"/>
          <p:cNvGrpSpPr/>
          <p:nvPr/>
        </p:nvGrpSpPr>
        <p:grpSpPr>
          <a:xfrm rot="0">
            <a:off x="1697320" y="3886834"/>
            <a:ext cx="3388048" cy="4359851"/>
            <a:chOff x="0" y="0"/>
            <a:chExt cx="3133810" cy="4032689"/>
          </a:xfrm>
        </p:grpSpPr>
        <p:sp>
          <p:nvSpPr>
            <p:cNvPr name="Freeform 6" id="6"/>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grpSp>
        <p:nvGrpSpPr>
          <p:cNvPr name="Group 7" id="7"/>
          <p:cNvGrpSpPr/>
          <p:nvPr/>
        </p:nvGrpSpPr>
        <p:grpSpPr>
          <a:xfrm rot="0">
            <a:off x="9367528" y="3886834"/>
            <a:ext cx="3388048" cy="4359851"/>
            <a:chOff x="0" y="0"/>
            <a:chExt cx="3133810" cy="4032689"/>
          </a:xfrm>
        </p:grpSpPr>
        <p:sp>
          <p:nvSpPr>
            <p:cNvPr name="Freeform 8" id="8"/>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sp>
        <p:nvSpPr>
          <p:cNvPr name="Freeform 9" id="9"/>
          <p:cNvSpPr/>
          <p:nvPr/>
        </p:nvSpPr>
        <p:spPr>
          <a:xfrm flipH="false" flipV="false" rot="-9143347">
            <a:off x="10281097" y="-2518106"/>
            <a:ext cx="5262259" cy="4305485"/>
          </a:xfrm>
          <a:custGeom>
            <a:avLst/>
            <a:gdLst/>
            <a:ahLst/>
            <a:cxnLst/>
            <a:rect r="r" b="b" t="t" l="l"/>
            <a:pathLst>
              <a:path h="4305485" w="5262259">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635208">
            <a:off x="13989562" y="-2748198"/>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4"/>
            <a:stretch>
              <a:fillRect l="0" t="0" r="0" b="0"/>
            </a:stretch>
          </a:blipFill>
        </p:spPr>
      </p:sp>
      <p:sp>
        <p:nvSpPr>
          <p:cNvPr name="Freeform 11" id="11"/>
          <p:cNvSpPr/>
          <p:nvPr/>
        </p:nvSpPr>
        <p:spPr>
          <a:xfrm flipH="false" flipV="false" rot="1802367">
            <a:off x="12113412" y="7647789"/>
            <a:ext cx="5566488" cy="6189284"/>
          </a:xfrm>
          <a:custGeom>
            <a:avLst/>
            <a:gdLst/>
            <a:ahLst/>
            <a:cxnLst/>
            <a:rect r="r" b="b" t="t" l="l"/>
            <a:pathLst>
              <a:path h="6189284" w="5566488">
                <a:moveTo>
                  <a:pt x="0" y="0"/>
                </a:moveTo>
                <a:lnTo>
                  <a:pt x="5566488" y="0"/>
                </a:lnTo>
                <a:lnTo>
                  <a:pt x="5566488" y="6189284"/>
                </a:lnTo>
                <a:lnTo>
                  <a:pt x="0" y="6189284"/>
                </a:lnTo>
                <a:lnTo>
                  <a:pt x="0" y="0"/>
                </a:lnTo>
                <a:close/>
              </a:path>
            </a:pathLst>
          </a:custGeom>
          <a:blipFill>
            <a:blip r:embed="rId5"/>
            <a:stretch>
              <a:fillRect l="0" t="0" r="0" b="0"/>
            </a:stretch>
          </a:blipFill>
        </p:spPr>
      </p:sp>
      <p:grpSp>
        <p:nvGrpSpPr>
          <p:cNvPr name="Group 12" id="12"/>
          <p:cNvGrpSpPr/>
          <p:nvPr/>
        </p:nvGrpSpPr>
        <p:grpSpPr>
          <a:xfrm rot="0">
            <a:off x="13202632" y="3886834"/>
            <a:ext cx="3388048" cy="4359851"/>
            <a:chOff x="0" y="0"/>
            <a:chExt cx="3133810" cy="4032689"/>
          </a:xfrm>
        </p:grpSpPr>
        <p:sp>
          <p:nvSpPr>
            <p:cNvPr name="Freeform 13" id="13"/>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grpSp>
        <p:nvGrpSpPr>
          <p:cNvPr name="Group 14" id="14"/>
          <p:cNvGrpSpPr/>
          <p:nvPr/>
        </p:nvGrpSpPr>
        <p:grpSpPr>
          <a:xfrm rot="0">
            <a:off x="5532424" y="3886834"/>
            <a:ext cx="3388048" cy="4359851"/>
            <a:chOff x="0" y="0"/>
            <a:chExt cx="3133810" cy="4032689"/>
          </a:xfrm>
        </p:grpSpPr>
        <p:sp>
          <p:nvSpPr>
            <p:cNvPr name="Freeform 15" id="15"/>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sp>
        <p:nvSpPr>
          <p:cNvPr name="Freeform 16" id="16"/>
          <p:cNvSpPr/>
          <p:nvPr/>
        </p:nvSpPr>
        <p:spPr>
          <a:xfrm flipH="false" flipV="false" rot="2471251">
            <a:off x="14876312" y="-586201"/>
            <a:ext cx="5566488" cy="6189284"/>
          </a:xfrm>
          <a:custGeom>
            <a:avLst/>
            <a:gdLst/>
            <a:ahLst/>
            <a:cxnLst/>
            <a:rect r="r" b="b" t="t" l="l"/>
            <a:pathLst>
              <a:path h="6189284" w="5566488">
                <a:moveTo>
                  <a:pt x="0" y="0"/>
                </a:moveTo>
                <a:lnTo>
                  <a:pt x="5566488" y="0"/>
                </a:lnTo>
                <a:lnTo>
                  <a:pt x="5566488" y="6189284"/>
                </a:lnTo>
                <a:lnTo>
                  <a:pt x="0" y="6189284"/>
                </a:lnTo>
                <a:lnTo>
                  <a:pt x="0" y="0"/>
                </a:lnTo>
                <a:close/>
              </a:path>
            </a:pathLst>
          </a:custGeom>
          <a:blipFill>
            <a:blip r:embed="rId5"/>
            <a:stretch>
              <a:fillRect l="0" t="0" r="0" b="0"/>
            </a:stretch>
          </a:blipFill>
        </p:spPr>
      </p:sp>
      <p:sp>
        <p:nvSpPr>
          <p:cNvPr name="TextBox 17" id="17"/>
          <p:cNvSpPr txBox="true"/>
          <p:nvPr/>
        </p:nvSpPr>
        <p:spPr>
          <a:xfrm rot="0">
            <a:off x="-1171371" y="2085495"/>
            <a:ext cx="17412801" cy="2171700"/>
          </a:xfrm>
          <a:prstGeom prst="rect">
            <a:avLst/>
          </a:prstGeom>
        </p:spPr>
        <p:txBody>
          <a:bodyPr anchor="t" rtlCol="false" tIns="0" lIns="0" bIns="0" rIns="0">
            <a:spAutoFit/>
          </a:bodyPr>
          <a:lstStyle/>
          <a:p>
            <a:pPr algn="ctr">
              <a:lnSpc>
                <a:spcPts val="9600"/>
              </a:lnSpc>
            </a:pPr>
            <a:r>
              <a:rPr lang="en-US" sz="8000">
                <a:solidFill>
                  <a:srgbClr val="273384"/>
                </a:solidFill>
                <a:latin typeface="Eczar Bold"/>
              </a:rPr>
              <a:t>Experiment Design</a:t>
            </a:r>
          </a:p>
          <a:p>
            <a:pPr algn="ctr">
              <a:lnSpc>
                <a:spcPts val="4200"/>
              </a:lnSpc>
            </a:pPr>
          </a:p>
          <a:p>
            <a:pPr algn="ctr" marL="0" indent="0" lvl="0">
              <a:lnSpc>
                <a:spcPts val="3240"/>
              </a:lnSpc>
              <a:spcBef>
                <a:spcPct val="0"/>
              </a:spcBef>
            </a:pPr>
          </a:p>
        </p:txBody>
      </p:sp>
      <p:sp>
        <p:nvSpPr>
          <p:cNvPr name="TextBox 18" id="18"/>
          <p:cNvSpPr txBox="true"/>
          <p:nvPr/>
        </p:nvSpPr>
        <p:spPr>
          <a:xfrm rot="0">
            <a:off x="1697320" y="4633665"/>
            <a:ext cx="3388048" cy="1860330"/>
          </a:xfrm>
          <a:prstGeom prst="rect">
            <a:avLst/>
          </a:prstGeom>
        </p:spPr>
        <p:txBody>
          <a:bodyPr anchor="t" rtlCol="false" tIns="0" lIns="0" bIns="0" rIns="0">
            <a:spAutoFit/>
          </a:bodyPr>
          <a:lstStyle/>
          <a:p>
            <a:pPr marL="686638" indent="-343319" lvl="1">
              <a:lnSpc>
                <a:spcPts val="4993"/>
              </a:lnSpc>
              <a:spcBef>
                <a:spcPct val="0"/>
              </a:spcBef>
              <a:buAutoNum type="arabicPeriod" startAt="1"/>
            </a:pPr>
            <a:r>
              <a:rPr lang="en-US" sz="3180">
                <a:solidFill>
                  <a:srgbClr val="273384"/>
                </a:solidFill>
                <a:latin typeface="Alice Bold"/>
              </a:rPr>
              <a:t>A link to the survey on Qualtrics</a:t>
            </a:r>
          </a:p>
        </p:txBody>
      </p:sp>
      <p:sp>
        <p:nvSpPr>
          <p:cNvPr name="TextBox 19" id="19"/>
          <p:cNvSpPr txBox="true"/>
          <p:nvPr/>
        </p:nvSpPr>
        <p:spPr>
          <a:xfrm rot="0">
            <a:off x="9460311" y="4495320"/>
            <a:ext cx="3220979" cy="2335503"/>
          </a:xfrm>
          <a:prstGeom prst="rect">
            <a:avLst/>
          </a:prstGeom>
        </p:spPr>
        <p:txBody>
          <a:bodyPr anchor="t" rtlCol="false" tIns="0" lIns="0" bIns="0" rIns="0">
            <a:spAutoFit/>
          </a:bodyPr>
          <a:lstStyle/>
          <a:p>
            <a:pPr marL="0" indent="0" lvl="1">
              <a:lnSpc>
                <a:spcPts val="4710"/>
              </a:lnSpc>
              <a:spcBef>
                <a:spcPct val="0"/>
              </a:spcBef>
            </a:pPr>
            <a:r>
              <a:rPr lang="en-US" sz="3000" u="none">
                <a:solidFill>
                  <a:srgbClr val="273384"/>
                </a:solidFill>
                <a:latin typeface="Alice Bold"/>
              </a:rPr>
              <a:t>3. 16 Pictures of messages with ironic &amp; non-ironic content</a:t>
            </a:r>
          </a:p>
        </p:txBody>
      </p:sp>
      <p:sp>
        <p:nvSpPr>
          <p:cNvPr name="TextBox 20" id="20"/>
          <p:cNvSpPr txBox="true"/>
          <p:nvPr/>
        </p:nvSpPr>
        <p:spPr>
          <a:xfrm rot="0">
            <a:off x="13312479" y="3991004"/>
            <a:ext cx="3278201" cy="3507407"/>
          </a:xfrm>
          <a:prstGeom prst="rect">
            <a:avLst/>
          </a:prstGeom>
        </p:spPr>
        <p:txBody>
          <a:bodyPr anchor="t" rtlCol="false" tIns="0" lIns="0" bIns="0" rIns="0">
            <a:spAutoFit/>
          </a:bodyPr>
          <a:lstStyle/>
          <a:p>
            <a:pPr>
              <a:lnSpc>
                <a:spcPts val="4699"/>
              </a:lnSpc>
            </a:pPr>
            <a:r>
              <a:rPr lang="en-US" sz="2993">
                <a:solidFill>
                  <a:srgbClr val="273384"/>
                </a:solidFill>
                <a:latin typeface="Alice Bold"/>
              </a:rPr>
              <a:t>4 conditions;</a:t>
            </a:r>
          </a:p>
          <a:p>
            <a:pPr>
              <a:lnSpc>
                <a:spcPts val="4699"/>
              </a:lnSpc>
            </a:pPr>
            <a:r>
              <a:rPr lang="en-US" sz="2993">
                <a:solidFill>
                  <a:srgbClr val="273384"/>
                </a:solidFill>
                <a:latin typeface="Alice Bold"/>
              </a:rPr>
              <a:t> (without &amp; with 3 types of emoji);</a:t>
            </a:r>
          </a:p>
          <a:p>
            <a:pPr>
              <a:lnSpc>
                <a:spcPts val="4699"/>
              </a:lnSpc>
            </a:pPr>
            <a:r>
              <a:rPr lang="en-US" sz="2993">
                <a:solidFill>
                  <a:srgbClr val="273384"/>
                </a:solidFill>
                <a:latin typeface="Alice Bold"/>
              </a:rPr>
              <a:t>8 fillers; 8 stimuli</a:t>
            </a:r>
          </a:p>
          <a:p>
            <a:pPr marL="0" indent="0" lvl="1">
              <a:lnSpc>
                <a:spcPts val="4699"/>
              </a:lnSpc>
              <a:spcBef>
                <a:spcPct val="0"/>
              </a:spcBef>
            </a:pPr>
            <a:r>
              <a:rPr lang="en-US" sz="2993">
                <a:solidFill>
                  <a:srgbClr val="273384"/>
                </a:solidFill>
                <a:latin typeface="Alice Bold"/>
              </a:rPr>
              <a:t>fixed variables - age, language</a:t>
            </a:r>
          </a:p>
        </p:txBody>
      </p:sp>
      <p:sp>
        <p:nvSpPr>
          <p:cNvPr name="TextBox 21" id="21"/>
          <p:cNvSpPr txBox="true"/>
          <p:nvPr/>
        </p:nvSpPr>
        <p:spPr>
          <a:xfrm rot="0">
            <a:off x="5532424" y="5010150"/>
            <a:ext cx="3406544" cy="1309321"/>
          </a:xfrm>
          <a:prstGeom prst="rect">
            <a:avLst/>
          </a:prstGeom>
        </p:spPr>
        <p:txBody>
          <a:bodyPr anchor="t" rtlCol="false" tIns="0" lIns="0" bIns="0" rIns="0">
            <a:spAutoFit/>
          </a:bodyPr>
          <a:lstStyle/>
          <a:p>
            <a:pPr marL="0" indent="0" lvl="1">
              <a:lnSpc>
                <a:spcPts val="5263"/>
              </a:lnSpc>
              <a:spcBef>
                <a:spcPct val="0"/>
              </a:spcBef>
            </a:pPr>
            <a:r>
              <a:rPr lang="en-US" sz="3352" u="none">
                <a:solidFill>
                  <a:srgbClr val="273384"/>
                </a:solidFill>
                <a:latin typeface="Alice Bold"/>
              </a:rPr>
              <a:t>2. Consent form - agreement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DAGCZe40X60</dc:identifier>
  <dcterms:modified xsi:type="dcterms:W3CDTF">2011-08-01T06:04:30Z</dcterms:modified>
  <cp:revision>1</cp:revision>
  <dc:title>461 Final Project Presentation</dc:title>
</cp:coreProperties>
</file>